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7" r:id="rId26"/>
    <p:sldId id="281" r:id="rId27"/>
    <p:sldId id="284" r:id="rId28"/>
    <p:sldId id="282" r:id="rId29"/>
    <p:sldId id="285" r:id="rId30"/>
    <p:sldId id="288" r:id="rId31"/>
    <p:sldId id="283" r:id="rId32"/>
    <p:sldId id="286" r:id="rId33"/>
    <p:sldId id="290" r:id="rId34"/>
    <p:sldId id="291" r:id="rId35"/>
    <p:sldId id="289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09" r:id="rId55"/>
    <p:sldId id="311" r:id="rId56"/>
    <p:sldId id="312" r:id="rId57"/>
    <p:sldId id="313" r:id="rId58"/>
    <p:sldId id="314" r:id="rId59"/>
    <p:sldId id="316" r:id="rId60"/>
    <p:sldId id="319" r:id="rId61"/>
    <p:sldId id="317" r:id="rId62"/>
    <p:sldId id="320" r:id="rId63"/>
    <p:sldId id="321" r:id="rId64"/>
    <p:sldId id="315" r:id="rId65"/>
    <p:sldId id="31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C8EB956-709C-4B58-8CC7-926AFA58F9A6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7"/>
            <p14:sldId id="281"/>
            <p14:sldId id="284"/>
            <p14:sldId id="282"/>
          </p14:sldIdLst>
        </p14:section>
        <p14:section name="Untitled Section" id="{0818DA84-D438-4C00-A9E3-169D4BBB617B}">
          <p14:sldIdLst>
            <p14:sldId id="285"/>
            <p14:sldId id="288"/>
            <p14:sldId id="283"/>
            <p14:sldId id="286"/>
            <p14:sldId id="290"/>
            <p14:sldId id="291"/>
            <p14:sldId id="289"/>
            <p14:sldId id="292"/>
            <p14:sldId id="293"/>
            <p14:sldId id="294"/>
            <p14:sldId id="295"/>
            <p14:sldId id="296"/>
            <p14:sldId id="297"/>
            <p14:sldId id="299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10"/>
            <p14:sldId id="309"/>
            <p14:sldId id="311"/>
            <p14:sldId id="312"/>
            <p14:sldId id="313"/>
            <p14:sldId id="314"/>
            <p14:sldId id="316"/>
            <p14:sldId id="319"/>
            <p14:sldId id="317"/>
            <p14:sldId id="320"/>
            <p14:sldId id="321"/>
            <p14:sldId id="315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3" autoAdjust="0"/>
    <p:restoredTop sz="91921" autoAdjust="0"/>
  </p:normalViewPr>
  <p:slideViewPr>
    <p:cSldViewPr snapToGrid="0">
      <p:cViewPr varScale="1">
        <p:scale>
          <a:sx n="102" d="100"/>
          <a:sy n="102" d="100"/>
        </p:scale>
        <p:origin x="1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A8B21-A5DE-4FDD-84FC-FB32FCF8106F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B8383-3B7B-40DA-BC53-FA10C7E8F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74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B8383-3B7B-40DA-BC53-FA10C7E8F4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468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B8383-3B7B-40DA-BC53-FA10C7E8F4A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16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B8383-3B7B-40DA-BC53-FA10C7E8F4A7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9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02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95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21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32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67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78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83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81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201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4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63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532C7-002A-42CF-8CCE-521F7F2F004A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765E4-CCDB-4FA4-8285-4587150AF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57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0.emf"/><Relationship Id="rId4" Type="http://schemas.openxmlformats.org/officeDocument/2006/relationships/image" Target="../media/image4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64140" y="195014"/>
            <a:ext cx="7772400" cy="911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Spin ½  : 2-level system.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62" y="5058876"/>
            <a:ext cx="6989597" cy="1054493"/>
          </a:xfrm>
          <a:prstGeom prst="rect">
            <a:avLst/>
          </a:prstGeom>
        </p:spPr>
      </p:pic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1981200" y="874713"/>
            <a:ext cx="8001000" cy="0"/>
          </a:xfrm>
          <a:prstGeom prst="line">
            <a:avLst/>
          </a:prstGeom>
          <a:ln>
            <a:headEnd type="oval" w="med" len="med"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262391" y="946747"/>
            <a:ext cx="5481738" cy="3575217"/>
            <a:chOff x="4274748" y="946747"/>
            <a:chExt cx="5481738" cy="3575217"/>
          </a:xfrm>
        </p:grpSpPr>
        <p:grpSp>
          <p:nvGrpSpPr>
            <p:cNvPr id="24" name="Group 23"/>
            <p:cNvGrpSpPr/>
            <p:nvPr/>
          </p:nvGrpSpPr>
          <p:grpSpPr>
            <a:xfrm>
              <a:off x="4274748" y="946747"/>
              <a:ext cx="5481738" cy="3575217"/>
              <a:chOff x="2750748" y="946746"/>
              <a:chExt cx="5481738" cy="357521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750748" y="1052240"/>
                <a:ext cx="3516441" cy="3469723"/>
                <a:chOff x="3778360" y="821914"/>
                <a:chExt cx="3516441" cy="346972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4156990" y="1396037"/>
                  <a:ext cx="0" cy="24384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 flipV="1">
                  <a:off x="4156990" y="1307137"/>
                  <a:ext cx="2514600" cy="1238309"/>
                </a:xfrm>
                <a:prstGeom prst="line">
                  <a:avLst/>
                </a:prstGeom>
                <a:ln w="412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4156990" y="2545446"/>
                  <a:ext cx="2514600" cy="984191"/>
                </a:xfrm>
                <a:prstGeom prst="line">
                  <a:avLst/>
                </a:prstGeom>
                <a:ln w="412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4156990" y="3834437"/>
                  <a:ext cx="266700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Box 9"/>
                <p:cNvSpPr txBox="1"/>
                <p:nvPr/>
              </p:nvSpPr>
              <p:spPr>
                <a:xfrm>
                  <a:off x="3778360" y="1319837"/>
                  <a:ext cx="3898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i="1" dirty="0">
                      <a:latin typeface="Helvetica Condensed" pitchFamily="34" charset="0"/>
                    </a:rPr>
                    <a:t>E</a:t>
                  </a:r>
                  <a:endParaRPr lang="en-GB" i="1" dirty="0">
                    <a:latin typeface="Helvetica Condensed" pitchFamily="34" charset="0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6641042" y="3829972"/>
                  <a:ext cx="5036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i="1">
                      <a:latin typeface="Helvetica Condensed" pitchFamily="34" charset="0"/>
                    </a:rPr>
                    <a:t>B</a:t>
                  </a:r>
                  <a:r>
                    <a:rPr lang="en-GB" sz="2400" i="1" baseline="-25000">
                      <a:latin typeface="Helvetica Condensed" pitchFamily="34" charset="0"/>
                    </a:rPr>
                    <a:t>0</a:t>
                  </a:r>
                  <a:endParaRPr lang="en-GB" i="1" baseline="-25000" dirty="0">
                    <a:latin typeface="Helvetica Condensed" pitchFamily="34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544862" y="821914"/>
                  <a:ext cx="6735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/>
                    <a:t>|</a:t>
                  </a:r>
                  <a:r>
                    <a:rPr lang="en-GB" sz="2400" dirty="0">
                      <a:latin typeface="Symbol" panose="05050102010706020507" pitchFamily="18" charset="2"/>
                    </a:rPr>
                    <a:t>b</a:t>
                  </a:r>
                  <a:r>
                    <a:rPr lang="en-GB" sz="2400" dirty="0"/>
                    <a:t>&gt;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621219" y="3060096"/>
                  <a:ext cx="6735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/>
                    <a:t>|</a:t>
                  </a:r>
                  <a:r>
                    <a:rPr lang="en-GB" sz="2400" dirty="0">
                      <a:latin typeface="Symbol" panose="05050102010706020507" pitchFamily="18" charset="2"/>
                    </a:rPr>
                    <a:t>a</a:t>
                  </a:r>
                  <a:r>
                    <a:rPr lang="en-GB" sz="2400" dirty="0"/>
                    <a:t>&gt;</a:t>
                  </a:r>
                </a:p>
              </p:txBody>
            </p:sp>
          </p:grpSp>
          <p:cxnSp>
            <p:nvCxnSpPr>
              <p:cNvPr id="19" name="Straight Connector 18"/>
              <p:cNvCxnSpPr/>
              <p:nvPr/>
            </p:nvCxnSpPr>
            <p:spPr>
              <a:xfrm>
                <a:off x="5639555" y="1533166"/>
                <a:ext cx="1337781" cy="54"/>
              </a:xfrm>
              <a:prstGeom prst="line">
                <a:avLst/>
              </a:prstGeom>
              <a:ln w="412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634863" y="3756058"/>
                <a:ext cx="1337781" cy="54"/>
              </a:xfrm>
              <a:prstGeom prst="line">
                <a:avLst/>
              </a:prstGeom>
              <a:ln w="412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293314" y="946746"/>
                <a:ext cx="17427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i="1" dirty="0" err="1" smtClean="0">
                    <a:latin typeface="Helvetica Condensed"/>
                  </a:rPr>
                  <a:t>E</a:t>
                </a:r>
                <a:r>
                  <a:rPr lang="en-GB" sz="2400" i="1" baseline="-25000" dirty="0" err="1" smtClean="0">
                    <a:latin typeface="Symbol" panose="05050102010706020507" pitchFamily="18" charset="2"/>
                  </a:rPr>
                  <a:t>b</a:t>
                </a:r>
                <a:r>
                  <a:rPr lang="en-GB" sz="2400" i="1" dirty="0" smtClean="0">
                    <a:latin typeface="Symbol" panose="05050102010706020507" pitchFamily="18" charset="2"/>
                  </a:rPr>
                  <a:t>=</a:t>
                </a:r>
                <a:r>
                  <a:rPr lang="en-GB" sz="2400" i="1" dirty="0" err="1" smtClean="0">
                    <a:latin typeface="Symbol" panose="05050102010706020507" pitchFamily="18" charset="2"/>
                  </a:rPr>
                  <a:t>g</a:t>
                </a:r>
                <a:r>
                  <a:rPr lang="en-GB" sz="2400" i="1" baseline="-25000" dirty="0" err="1" smtClean="0">
                    <a:latin typeface="Symbol" panose="05050102010706020507" pitchFamily="18" charset="2"/>
                  </a:rPr>
                  <a:t>N</a:t>
                </a:r>
                <a:r>
                  <a:rPr lang="en-GB" sz="2400" i="1" baseline="-25000" dirty="0" smtClean="0">
                    <a:latin typeface="Symbol" panose="05050102010706020507" pitchFamily="18" charset="2"/>
                  </a:rPr>
                  <a:t> </a:t>
                </a:r>
                <a:r>
                  <a:rPr lang="en-GB" sz="2400" i="1" dirty="0">
                    <a:latin typeface="Helvetica Condensed" pitchFamily="34" charset="0"/>
                  </a:rPr>
                  <a:t>ħB</a:t>
                </a:r>
                <a:r>
                  <a:rPr lang="en-GB" sz="2400" i="1" baseline="-25000" dirty="0">
                    <a:latin typeface="Helvetica Condensed" pitchFamily="34" charset="0"/>
                  </a:rPr>
                  <a:t>0</a:t>
                </a:r>
                <a:r>
                  <a:rPr lang="en-GB" sz="2400" i="1" dirty="0">
                    <a:latin typeface="Helvetica Condensed" pitchFamily="34" charset="0"/>
                  </a:rPr>
                  <a:t>/2</a:t>
                </a:r>
                <a:endParaRPr lang="en-GB" sz="2400" i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303753" y="3224826"/>
                <a:ext cx="19287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i="1" dirty="0" err="1" smtClean="0">
                    <a:latin typeface="Helvetica Condensed"/>
                  </a:rPr>
                  <a:t>E</a:t>
                </a:r>
                <a:r>
                  <a:rPr lang="en-GB" sz="2400" i="1" baseline="-25000" dirty="0" err="1" smtClean="0">
                    <a:latin typeface="Symbol" panose="05050102010706020507" pitchFamily="18" charset="2"/>
                  </a:rPr>
                  <a:t>a</a:t>
                </a:r>
                <a:r>
                  <a:rPr lang="en-GB" sz="2400" i="1" dirty="0" smtClean="0">
                    <a:latin typeface="Symbol" panose="05050102010706020507" pitchFamily="18" charset="2"/>
                  </a:rPr>
                  <a:t>=-</a:t>
                </a:r>
                <a:r>
                  <a:rPr lang="en-GB" sz="2400" i="1" dirty="0" err="1">
                    <a:latin typeface="Symbol" panose="05050102010706020507" pitchFamily="18" charset="2"/>
                  </a:rPr>
                  <a:t>g</a:t>
                </a:r>
                <a:r>
                  <a:rPr lang="en-GB" sz="2400" i="1" baseline="-25000" dirty="0" err="1">
                    <a:latin typeface="Symbol" panose="05050102010706020507" pitchFamily="18" charset="2"/>
                  </a:rPr>
                  <a:t>N</a:t>
                </a:r>
                <a:r>
                  <a:rPr lang="en-GB" sz="2400" i="1" baseline="-25000" dirty="0">
                    <a:latin typeface="Symbol" panose="05050102010706020507" pitchFamily="18" charset="2"/>
                  </a:rPr>
                  <a:t> </a:t>
                </a:r>
                <a:r>
                  <a:rPr lang="en-GB" sz="2400" i="1" dirty="0">
                    <a:latin typeface="Helvetica Condensed" pitchFamily="34" charset="0"/>
                  </a:rPr>
                  <a:t>ħB</a:t>
                </a:r>
                <a:r>
                  <a:rPr lang="en-GB" sz="2400" i="1" baseline="-25000" dirty="0">
                    <a:latin typeface="Helvetica Condensed" pitchFamily="34" charset="0"/>
                  </a:rPr>
                  <a:t>0</a:t>
                </a:r>
                <a:r>
                  <a:rPr lang="en-GB" sz="2400" i="1" dirty="0">
                    <a:latin typeface="Helvetica Condensed" pitchFamily="34" charset="0"/>
                  </a:rPr>
                  <a:t>/2</a:t>
                </a:r>
                <a:endParaRPr lang="en-GB" sz="2400" i="1" dirty="0"/>
              </a:p>
            </p:txBody>
          </p:sp>
        </p:grpSp>
        <p:cxnSp>
          <p:nvCxnSpPr>
            <p:cNvPr id="3" name="Straight Arrow Connector 2"/>
            <p:cNvCxnSpPr/>
            <p:nvPr/>
          </p:nvCxnSpPr>
          <p:spPr>
            <a:xfrm>
              <a:off x="7654883" y="1626364"/>
              <a:ext cx="0" cy="1664059"/>
            </a:xfrm>
            <a:prstGeom prst="straightConnector1">
              <a:avLst/>
            </a:prstGeom>
            <a:ln w="34925">
              <a:prstDash val="sysDash"/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7750495" y="2142996"/>
              <a:ext cx="7825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i="1" dirty="0" err="1" smtClean="0">
                  <a:latin typeface="Helvetica Condensed"/>
                </a:rPr>
                <a:t>P</a:t>
              </a:r>
              <a:r>
                <a:rPr lang="en-GB" sz="3200" i="1" baseline="-25000" dirty="0" err="1" smtClean="0">
                  <a:latin typeface="Symbol" panose="05050102010706020507" pitchFamily="18" charset="2"/>
                </a:rPr>
                <a:t>ab</a:t>
              </a:r>
              <a:endParaRPr lang="en-GB" sz="3200" i="1" baseline="-25000" dirty="0">
                <a:latin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6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5350" y="724197"/>
            <a:ext cx="5905500" cy="4795540"/>
            <a:chOff x="2165350" y="724197"/>
            <a:chExt cx="5905500" cy="4795540"/>
          </a:xfrm>
        </p:grpSpPr>
        <p:grpSp>
          <p:nvGrpSpPr>
            <p:cNvPr id="7" name="Group 6"/>
            <p:cNvGrpSpPr/>
            <p:nvPr/>
          </p:nvGrpSpPr>
          <p:grpSpPr>
            <a:xfrm>
              <a:off x="2165350" y="724197"/>
              <a:ext cx="5905500" cy="4795540"/>
              <a:chOff x="3143250" y="800397"/>
              <a:chExt cx="5905500" cy="479554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3250" y="1262062"/>
                <a:ext cx="5905500" cy="433387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99" y="1603374"/>
                <a:ext cx="2873115" cy="18256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436298" y="800397"/>
                <a:ext cx="2659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aseline="30000" dirty="0" smtClean="0">
                    <a:latin typeface="Helvetica Condensed"/>
                  </a:rPr>
                  <a:t>1</a:t>
                </a:r>
                <a:r>
                  <a:rPr lang="en-GB" sz="2400" dirty="0" smtClean="0">
                    <a:latin typeface="Helvetica Condensed"/>
                  </a:rPr>
                  <a:t>H NMR spectrum</a:t>
                </a:r>
                <a:endParaRPr lang="en-GB" sz="2400" dirty="0">
                  <a:latin typeface="Helvetica Condensed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470999" y="3954164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Helvetica Condensed"/>
                </a:rPr>
                <a:t>J</a:t>
              </a:r>
              <a:r>
                <a:rPr lang="en-GB" sz="3200" baseline="-25000" dirty="0" smtClean="0">
                  <a:latin typeface="Helvetica Condensed"/>
                </a:rPr>
                <a:t>HF</a:t>
              </a:r>
              <a:r>
                <a:rPr lang="en-GB" sz="3200" dirty="0" smtClean="0">
                  <a:latin typeface="Helvetica Condensed"/>
                </a:rPr>
                <a:t> = 79 Hz </a:t>
              </a:r>
              <a:endParaRPr lang="en-GB" sz="3200" dirty="0">
                <a:latin typeface="Helvetic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29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27017" y="-633761"/>
            <a:ext cx="9977739" cy="7672737"/>
            <a:chOff x="627017" y="-633761"/>
            <a:chExt cx="9977739" cy="767273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27017" y="3535680"/>
              <a:ext cx="5312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158240" y="1715589"/>
              <a:ext cx="409302" cy="182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 flipV="1">
              <a:off x="1158240" y="3535680"/>
              <a:ext cx="409302" cy="182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567542" y="1715589"/>
              <a:ext cx="5312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098765" y="95794"/>
              <a:ext cx="409304" cy="1619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2098765" y="1715589"/>
              <a:ext cx="409304" cy="1619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567542" y="5355770"/>
              <a:ext cx="5312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098765" y="3735975"/>
              <a:ext cx="409304" cy="1619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098765" y="5355770"/>
              <a:ext cx="409304" cy="1619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508069" y="9579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498544" y="333429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508069" y="373434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98544" y="697284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714500" y="1744164"/>
              <a:ext cx="0" cy="3551736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751860" y="3120613"/>
              <a:ext cx="5565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A</a:t>
              </a:r>
              <a:endParaRPr lang="en-GB" sz="3200" baseline="-25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92387" y="1438226"/>
              <a:ext cx="5469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B</a:t>
              </a:r>
              <a:endParaRPr lang="en-GB" sz="3200" baseline="-250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655854" y="180975"/>
              <a:ext cx="9525" cy="3155990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625225" y="3717905"/>
              <a:ext cx="9525" cy="3155990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90210" y="5094521"/>
              <a:ext cx="5469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B</a:t>
              </a:r>
              <a:endParaRPr lang="en-GB" sz="3200" baseline="-25000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781369" y="-43906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781369" y="683949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781369" y="347145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768669" y="362385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324350" y="-43906"/>
              <a:ext cx="444319" cy="139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324350" y="3353980"/>
              <a:ext cx="409304" cy="11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314825" y="3623854"/>
              <a:ext cx="466544" cy="94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314825" y="6849654"/>
              <a:ext cx="453844" cy="137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789397" y="-633761"/>
              <a:ext cx="26448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f</a:t>
              </a:r>
              <a:r>
                <a:rPr lang="en-GB" sz="3200" baseline="-25000" dirty="0" smtClean="0">
                  <a:latin typeface="Helvetica Condensed"/>
                </a:rPr>
                <a:t>4 </a:t>
              </a:r>
              <a:r>
                <a:rPr lang="en-GB" sz="3200" dirty="0" smtClean="0">
                  <a:latin typeface="Symbol" panose="05050102010706020507" pitchFamily="18" charset="2"/>
                </a:rPr>
                <a:t>=</a:t>
              </a:r>
              <a:r>
                <a:rPr lang="en-GB" sz="3200" dirty="0" err="1" smtClean="0">
                  <a:latin typeface="Symbol" panose="05050102010706020507" pitchFamily="18" charset="2"/>
                </a:rPr>
                <a:t>b</a:t>
              </a:r>
              <a:r>
                <a:rPr lang="en-GB" sz="3200" baseline="-25000" dirty="0" err="1" smtClean="0">
                  <a:latin typeface="Helvetica Condensed"/>
                </a:rPr>
                <a:t>A</a:t>
              </a:r>
              <a:r>
                <a:rPr lang="en-GB" sz="3200" dirty="0" err="1" smtClean="0">
                  <a:latin typeface="Symbol" panose="05050102010706020507" pitchFamily="18" charset="2"/>
                </a:rPr>
                <a:t>b</a:t>
              </a:r>
              <a:r>
                <a:rPr lang="en-GB" sz="3200" baseline="-25000" dirty="0" err="1" smtClean="0">
                  <a:latin typeface="Helvetica Condensed"/>
                </a:rPr>
                <a:t>B</a:t>
              </a:r>
              <a:endParaRPr lang="en-GB" sz="3200" baseline="-25000" dirty="0">
                <a:latin typeface="Helvetica Condensed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02097" y="2858739"/>
              <a:ext cx="550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f</a:t>
              </a:r>
              <a:r>
                <a:rPr lang="en-GB" sz="3200" baseline="-25000" dirty="0" smtClean="0">
                  <a:latin typeface="Helvetica Condensed"/>
                </a:rPr>
                <a:t>3</a:t>
              </a:r>
              <a:endParaRPr lang="en-GB" sz="3200" baseline="-25000" dirty="0">
                <a:latin typeface="Helvetica Condensed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09854" y="6257106"/>
              <a:ext cx="18389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f</a:t>
              </a:r>
              <a:r>
                <a:rPr lang="en-GB" sz="3200" baseline="-25000" dirty="0" smtClean="0">
                  <a:latin typeface="Helvetica Condensed"/>
                </a:rPr>
                <a:t>1 </a:t>
              </a:r>
              <a:r>
                <a:rPr lang="en-GB" sz="3200" dirty="0">
                  <a:latin typeface="Symbol" panose="05050102010706020507" pitchFamily="18" charset="2"/>
                </a:rPr>
                <a:t>= </a:t>
              </a:r>
              <a:r>
                <a:rPr lang="en-GB" sz="3200" dirty="0" err="1" smtClean="0">
                  <a:latin typeface="Symbol" panose="05050102010706020507" pitchFamily="18" charset="2"/>
                </a:rPr>
                <a:t>a</a:t>
              </a:r>
              <a:r>
                <a:rPr lang="en-GB" sz="3200" baseline="-25000" dirty="0" err="1" smtClean="0">
                  <a:latin typeface="Helvetica Condensed"/>
                </a:rPr>
                <a:t>A</a:t>
              </a:r>
              <a:r>
                <a:rPr lang="en-GB" sz="3200" dirty="0" err="1" smtClean="0">
                  <a:latin typeface="Symbol" panose="05050102010706020507" pitchFamily="18" charset="2"/>
                </a:rPr>
                <a:t>a</a:t>
              </a:r>
              <a:r>
                <a:rPr lang="en-GB" sz="3200" baseline="-25000" dirty="0" err="1" smtClean="0">
                  <a:latin typeface="Helvetica Condensed"/>
                </a:rPr>
                <a:t>B</a:t>
              </a:r>
              <a:endParaRPr lang="en-GB" sz="3200" baseline="-25000" dirty="0">
                <a:latin typeface="Helvetica Condensed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6584950" y="0"/>
              <a:ext cx="0" cy="1809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584950" y="6858000"/>
              <a:ext cx="0" cy="1809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5981700" y="0"/>
              <a:ext cx="0" cy="33832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6334125" y="-48986"/>
              <a:ext cx="0" cy="36728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6057900" y="3670879"/>
              <a:ext cx="9525" cy="30956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6448425" y="3538400"/>
              <a:ext cx="9525" cy="3247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9" idx="1"/>
            </p:cNvCxnSpPr>
            <p:nvPr/>
          </p:nvCxnSpPr>
          <p:spPr>
            <a:xfrm flipH="1" flipV="1">
              <a:off x="6477869" y="1325817"/>
              <a:ext cx="956393" cy="1244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434262" y="1076655"/>
              <a:ext cx="3170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FF0000"/>
                  </a:solidFill>
                  <a:latin typeface="Helvetica Condensed"/>
                </a:rPr>
                <a:t>Allowed transitions</a:t>
              </a:r>
              <a:endParaRPr lang="en-GB" sz="2800" dirty="0">
                <a:solidFill>
                  <a:srgbClr val="FF0000"/>
                </a:solidFill>
                <a:latin typeface="Helvetica Condensed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781285" y="3549791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Symbol" panose="05050102010706020507" pitchFamily="18" charset="2"/>
              </a:rPr>
              <a:t>f</a:t>
            </a:r>
            <a:r>
              <a:rPr lang="en-GB" sz="3200" baseline="-25000" dirty="0" smtClean="0">
                <a:latin typeface="Helvetica Condensed"/>
              </a:rPr>
              <a:t>2</a:t>
            </a:r>
            <a:endParaRPr lang="en-GB" sz="3200" baseline="-25000" dirty="0">
              <a:latin typeface="Helvetic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38859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800666" y="1897678"/>
            <a:ext cx="12584810" cy="3231036"/>
            <a:chOff x="800666" y="1897678"/>
            <a:chExt cx="12584810" cy="3231036"/>
          </a:xfrm>
        </p:grpSpPr>
        <p:grpSp>
          <p:nvGrpSpPr>
            <p:cNvPr id="101" name="Group 100"/>
            <p:cNvGrpSpPr/>
            <p:nvPr/>
          </p:nvGrpSpPr>
          <p:grpSpPr>
            <a:xfrm>
              <a:off x="800666" y="2374937"/>
              <a:ext cx="12584810" cy="2753777"/>
              <a:chOff x="800666" y="2374937"/>
              <a:chExt cx="12584810" cy="2753777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891482" y="2374937"/>
                <a:ext cx="4102894" cy="2753777"/>
                <a:chOff x="1317953" y="936843"/>
                <a:chExt cx="4102894" cy="2753777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1317953" y="1560830"/>
                  <a:ext cx="4102894" cy="1913652"/>
                  <a:chOff x="1406853" y="2011680"/>
                  <a:chExt cx="4102894" cy="1913652"/>
                </a:xfrm>
              </p:grpSpPr>
              <p:cxnSp>
                <p:nvCxnSpPr>
                  <p:cNvPr id="8" name="Straight Connector 7"/>
                  <p:cNvCxnSpPr/>
                  <p:nvPr/>
                </p:nvCxnSpPr>
                <p:spPr>
                  <a:xfrm flipV="1">
                    <a:off x="1531620" y="3543300"/>
                    <a:ext cx="3811905" cy="762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2724150" y="2019300"/>
                    <a:ext cx="14288" cy="1531620"/>
                  </a:xfrm>
                  <a:prstGeom prst="line">
                    <a:avLst/>
                  </a:prstGeom>
                  <a:ln w="38100" cap="rnd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4033837" y="2011680"/>
                    <a:ext cx="14288" cy="1531620"/>
                  </a:xfrm>
                  <a:prstGeom prst="line">
                    <a:avLst/>
                  </a:prstGeom>
                  <a:ln w="38100" cap="rnd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H="1">
                    <a:off x="1766888" y="2990850"/>
                    <a:ext cx="4762" cy="560070"/>
                  </a:xfrm>
                  <a:prstGeom prst="line">
                    <a:avLst/>
                  </a:prstGeom>
                  <a:ln w="38100" cap="rnd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H="1">
                    <a:off x="5100638" y="2983230"/>
                    <a:ext cx="4762" cy="560070"/>
                  </a:xfrm>
                  <a:prstGeom prst="line">
                    <a:avLst/>
                  </a:prstGeom>
                  <a:ln w="38100" cap="rnd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406853" y="3556000"/>
                    <a:ext cx="7200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 smtClean="0"/>
                      <a:t>2&lt;-&gt;1</a:t>
                    </a:r>
                    <a:endParaRPr lang="en-GB" dirty="0"/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2378403" y="3550920"/>
                    <a:ext cx="7200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 smtClean="0"/>
                      <a:t>4&lt;-&gt;3</a:t>
                    </a:r>
                    <a:endParaRPr lang="en-GB" dirty="0"/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673802" y="3556000"/>
                    <a:ext cx="7200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 smtClean="0"/>
                      <a:t>3&lt;-&gt;1</a:t>
                    </a:r>
                    <a:endParaRPr lang="en-GB" dirty="0"/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789678" y="3543300"/>
                    <a:ext cx="7200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 smtClean="0"/>
                      <a:t>4&lt;-&gt;2</a:t>
                    </a:r>
                    <a:endParaRPr lang="en-GB" dirty="0"/>
                  </a:p>
                </p:txBody>
              </p:sp>
            </p:grp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3359150" y="3048000"/>
                  <a:ext cx="0" cy="1206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/>
                <p:cNvSpPr txBox="1"/>
                <p:nvPr/>
              </p:nvSpPr>
              <p:spPr>
                <a:xfrm>
                  <a:off x="3149739" y="3105845"/>
                  <a:ext cx="39786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200" dirty="0">
                      <a:latin typeface="Symbol" panose="05050102010706020507" pitchFamily="18" charset="2"/>
                    </a:rPr>
                    <a:t>n</a:t>
                  </a:r>
                  <a:endParaRPr lang="en-GB" dirty="0">
                    <a:latin typeface="Symbol" panose="05050102010706020507" pitchFamily="18" charset="2"/>
                  </a:endParaRPr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746250" y="2609850"/>
                  <a:ext cx="806450" cy="0"/>
                </a:xfrm>
                <a:prstGeom prst="line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/>
                <p:cNvSpPr txBox="1"/>
                <p:nvPr/>
              </p:nvSpPr>
              <p:spPr>
                <a:xfrm>
                  <a:off x="2028497" y="2245598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Helvetica Condensed"/>
                    </a:rPr>
                    <a:t>J</a:t>
                  </a:r>
                  <a:endParaRPr lang="en-GB" dirty="0">
                    <a:latin typeface="Helvetica Condensed"/>
                  </a:endParaRPr>
                </a:p>
              </p:txBody>
            </p: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53193" y="2636243"/>
                  <a:ext cx="806450" cy="0"/>
                </a:xfrm>
                <a:prstGeom prst="line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/>
                <p:cNvSpPr txBox="1"/>
                <p:nvPr/>
              </p:nvSpPr>
              <p:spPr>
                <a:xfrm>
                  <a:off x="4335440" y="2271991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Helvetica Condensed"/>
                    </a:rPr>
                    <a:t>J</a:t>
                  </a:r>
                  <a:endParaRPr lang="en-GB" dirty="0">
                    <a:latin typeface="Helvetica Condensed"/>
                  </a:endParaRPr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2096147" y="1037036"/>
                  <a:ext cx="7620" cy="88392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4483088" y="1037036"/>
                  <a:ext cx="7620" cy="88392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2232025" y="1313795"/>
                  <a:ext cx="2164715" cy="11809"/>
                </a:xfrm>
                <a:prstGeom prst="line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/>
                <p:cNvSpPr txBox="1"/>
                <p:nvPr/>
              </p:nvSpPr>
              <p:spPr>
                <a:xfrm>
                  <a:off x="3198631" y="936843"/>
                  <a:ext cx="4796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Helvetica Condensed"/>
                    </a:rPr>
                    <a:t>2C</a:t>
                  </a:r>
                  <a:endParaRPr lang="en-GB" dirty="0">
                    <a:latin typeface="Helvetica Condensed"/>
                  </a:endParaRP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232488" y="3322836"/>
                  <a:ext cx="2334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/>
              <p:cNvGrpSpPr/>
              <p:nvPr/>
            </p:nvGrpSpPr>
            <p:grpSpPr>
              <a:xfrm>
                <a:off x="5499667" y="2375953"/>
                <a:ext cx="3811905" cy="2723297"/>
                <a:chOff x="6749277" y="2742783"/>
                <a:chExt cx="3811905" cy="2723297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749277" y="3343910"/>
                  <a:ext cx="3811905" cy="1531620"/>
                  <a:chOff x="1531620" y="2019300"/>
                  <a:chExt cx="3811905" cy="1531620"/>
                </a:xfrm>
              </p:grpSpPr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1531620" y="3543300"/>
                    <a:ext cx="3811905" cy="762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>
                    <a:off x="2126034" y="2019300"/>
                    <a:ext cx="14288" cy="1531620"/>
                  </a:xfrm>
                  <a:prstGeom prst="line">
                    <a:avLst/>
                  </a:prstGeom>
                  <a:ln w="38100" cap="rnd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8665707" y="4823460"/>
                  <a:ext cx="0" cy="1206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/>
                <p:cNvSpPr txBox="1"/>
                <p:nvPr/>
              </p:nvSpPr>
              <p:spPr>
                <a:xfrm>
                  <a:off x="8456296" y="4881305"/>
                  <a:ext cx="39786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200" dirty="0">
                      <a:latin typeface="Symbol" panose="05050102010706020507" pitchFamily="18" charset="2"/>
                    </a:rPr>
                    <a:t>n</a:t>
                  </a:r>
                  <a:endParaRPr lang="en-GB" dirty="0">
                    <a:latin typeface="Symbol" panose="05050102010706020507" pitchFamily="18" charset="2"/>
                  </a:endParaRP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7007005" y="4310856"/>
                  <a:ext cx="314630" cy="2539"/>
                </a:xfrm>
                <a:prstGeom prst="line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7022026" y="4000758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Helvetica Condensed"/>
                    </a:rPr>
                    <a:t>J</a:t>
                  </a:r>
                  <a:endParaRPr lang="en-GB" dirty="0">
                    <a:latin typeface="Helvetica Condensed"/>
                  </a:endParaRPr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7140520" y="2829927"/>
                  <a:ext cx="7620" cy="88392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9789645" y="2812496"/>
                  <a:ext cx="7620" cy="88392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7306742" y="3086715"/>
                  <a:ext cx="2396555" cy="2541"/>
                </a:xfrm>
                <a:prstGeom prst="line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8322308" y="2742783"/>
                  <a:ext cx="2984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Symbol" panose="05050102010706020507" pitchFamily="18" charset="2"/>
                    </a:rPr>
                    <a:t>d</a:t>
                  </a:r>
                  <a:endParaRPr lang="en-GB" dirty="0">
                    <a:latin typeface="Symbol" panose="05050102010706020507" pitchFamily="18" charset="2"/>
                  </a:endParaRPr>
                </a:p>
              </p:txBody>
            </p: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8539045" y="5098296"/>
                  <a:ext cx="2334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6924549" y="3336290"/>
                  <a:ext cx="14288" cy="1531620"/>
                </a:xfrm>
                <a:prstGeom prst="line">
                  <a:avLst/>
                </a:prstGeom>
                <a:ln w="381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9681201" y="4318476"/>
                  <a:ext cx="314630" cy="2539"/>
                </a:xfrm>
                <a:prstGeom prst="line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Box 68"/>
                <p:cNvSpPr txBox="1"/>
                <p:nvPr/>
              </p:nvSpPr>
              <p:spPr>
                <a:xfrm>
                  <a:off x="9696222" y="4008378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Helvetica Condensed"/>
                    </a:rPr>
                    <a:t>J</a:t>
                  </a:r>
                  <a:endParaRPr lang="en-GB" dirty="0">
                    <a:latin typeface="Helvetica Condensed"/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9598745" y="3343910"/>
                  <a:ext cx="14288" cy="1531620"/>
                </a:xfrm>
                <a:prstGeom prst="line">
                  <a:avLst/>
                </a:prstGeom>
                <a:ln w="381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9988687" y="3352165"/>
                  <a:ext cx="14288" cy="1531620"/>
                </a:xfrm>
                <a:prstGeom prst="line">
                  <a:avLst/>
                </a:prstGeom>
                <a:ln w="381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9573571" y="2548066"/>
                <a:ext cx="3811905" cy="2534316"/>
                <a:chOff x="6366342" y="3273265"/>
                <a:chExt cx="3811905" cy="2534316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6366342" y="3666588"/>
                  <a:ext cx="3811905" cy="1550443"/>
                  <a:chOff x="1531620" y="2000477"/>
                  <a:chExt cx="3811905" cy="1550443"/>
                </a:xfrm>
              </p:grpSpPr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1531620" y="3543300"/>
                    <a:ext cx="3811905" cy="762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3253462" y="2000477"/>
                    <a:ext cx="14288" cy="1531620"/>
                  </a:xfrm>
                  <a:prstGeom prst="line">
                    <a:avLst/>
                  </a:prstGeom>
                  <a:ln w="38100" cap="rnd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8282772" y="5164961"/>
                  <a:ext cx="0" cy="1206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/>
                <p:cNvSpPr txBox="1"/>
                <p:nvPr/>
              </p:nvSpPr>
              <p:spPr>
                <a:xfrm>
                  <a:off x="8073361" y="5222806"/>
                  <a:ext cx="39786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200" dirty="0">
                      <a:latin typeface="Symbol" panose="05050102010706020507" pitchFamily="18" charset="2"/>
                    </a:rPr>
                    <a:t>n</a:t>
                  </a:r>
                  <a:endParaRPr lang="en-GB" dirty="0">
                    <a:latin typeface="Symbol" panose="05050102010706020507" pitchFamily="18" charset="2"/>
                  </a:endParaRPr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8087289" y="3852754"/>
                  <a:ext cx="314630" cy="2539"/>
                </a:xfrm>
                <a:prstGeom prst="line">
                  <a:avLst/>
                </a:prstGeom>
                <a:ln>
                  <a:prstDash val="sys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Box 82"/>
                <p:cNvSpPr txBox="1"/>
                <p:nvPr/>
              </p:nvSpPr>
              <p:spPr>
                <a:xfrm>
                  <a:off x="7909558" y="3273265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Symbol" panose="05050102010706020507" pitchFamily="18" charset="2"/>
                    </a:rPr>
                    <a:t>d</a:t>
                  </a:r>
                  <a:r>
                    <a:rPr lang="en-GB" baseline="30000" dirty="0" smtClean="0">
                      <a:latin typeface="Helvetica Condensed"/>
                    </a:rPr>
                    <a:t>2</a:t>
                  </a:r>
                  <a:r>
                    <a:rPr lang="en-GB" dirty="0" smtClean="0">
                      <a:latin typeface="Helvetica Condensed"/>
                    </a:rPr>
                    <a:t>/2J</a:t>
                  </a:r>
                  <a:endParaRPr lang="en-GB" dirty="0">
                    <a:latin typeface="Helvetica Condensed"/>
                  </a:endParaRPr>
                </a:p>
              </p:txBody>
            </p: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8156110" y="5439797"/>
                  <a:ext cx="2334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H="1">
                  <a:off x="7318687" y="5127496"/>
                  <a:ext cx="2708" cy="74930"/>
                </a:xfrm>
                <a:prstGeom prst="line">
                  <a:avLst/>
                </a:prstGeom>
                <a:ln w="381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/>
                <p:cNvSpPr txBox="1"/>
                <p:nvPr/>
              </p:nvSpPr>
              <p:spPr>
                <a:xfrm>
                  <a:off x="9103293" y="5209411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Helvetica Condensed"/>
                    </a:rPr>
                    <a:t>J</a:t>
                  </a:r>
                  <a:endParaRPr lang="en-GB" dirty="0">
                    <a:latin typeface="Helvetica Condensed"/>
                  </a:endParaRPr>
                </a:p>
              </p:txBody>
            </p: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8412721" y="3685411"/>
                  <a:ext cx="14288" cy="1531620"/>
                </a:xfrm>
                <a:prstGeom prst="line">
                  <a:avLst/>
                </a:prstGeom>
                <a:ln w="381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Box 91"/>
                <p:cNvSpPr txBox="1"/>
                <p:nvPr/>
              </p:nvSpPr>
              <p:spPr>
                <a:xfrm>
                  <a:off x="7074080" y="5255131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Helvetica Condensed"/>
                    </a:rPr>
                    <a:t>-J</a:t>
                  </a:r>
                  <a:endParaRPr lang="en-GB" dirty="0">
                    <a:latin typeface="Helvetica Condensed"/>
                  </a:endParaRPr>
                </a:p>
              </p:txBody>
            </p: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7315985" y="5156706"/>
                  <a:ext cx="0" cy="1206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9273372" y="5134481"/>
                  <a:ext cx="0" cy="1206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9273372" y="5121334"/>
                  <a:ext cx="2708" cy="74930"/>
                </a:xfrm>
                <a:prstGeom prst="line">
                  <a:avLst/>
                </a:prstGeom>
                <a:ln w="381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/>
              <p:cNvSpPr txBox="1"/>
              <p:nvPr/>
            </p:nvSpPr>
            <p:spPr>
              <a:xfrm>
                <a:off x="800666" y="2421103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 smtClean="0">
                    <a:latin typeface="Helvetica Condensed"/>
                  </a:rPr>
                  <a:t>(A)</a:t>
                </a:r>
                <a:endParaRPr lang="en-GB" sz="3600" dirty="0">
                  <a:latin typeface="Helvetica Condensed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4931213" y="2479047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 smtClean="0">
                    <a:latin typeface="Helvetica Condensed"/>
                  </a:rPr>
                  <a:t>(B)</a:t>
                </a:r>
                <a:endParaRPr lang="en-GB" sz="3600" dirty="0">
                  <a:latin typeface="Helvetica Condensed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9469253" y="2471699"/>
                <a:ext cx="8258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 smtClean="0">
                    <a:latin typeface="Helvetica Condensed"/>
                  </a:rPr>
                  <a:t>(C)</a:t>
                </a:r>
                <a:endParaRPr lang="en-GB" sz="3600" dirty="0">
                  <a:latin typeface="Helvetica Condensed"/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5620163" y="1981227"/>
              <a:ext cx="962123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latin typeface="Helvetica Condensed"/>
                </a:rPr>
                <a:t>J&lt;&lt;</a:t>
              </a:r>
              <a:r>
                <a:rPr lang="en-GB" sz="2800" dirty="0" smtClean="0">
                  <a:latin typeface="Symbol" panose="05050102010706020507" pitchFamily="18" charset="2"/>
                </a:rPr>
                <a:t>d</a:t>
              </a:r>
              <a:endParaRPr lang="en-GB" sz="2800" dirty="0">
                <a:latin typeface="Symbol" panose="05050102010706020507" pitchFamily="18" charset="2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9401124" y="1897678"/>
              <a:ext cx="1241045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latin typeface="Symbol" panose="05050102010706020507" pitchFamily="18" charset="2"/>
                </a:rPr>
                <a:t>d </a:t>
              </a:r>
              <a:r>
                <a:rPr lang="en-GB" sz="2800" dirty="0" smtClean="0">
                  <a:latin typeface="Helvetica Condensed"/>
                </a:rPr>
                <a:t>&lt;&lt;</a:t>
              </a:r>
              <a:r>
                <a:rPr lang="en-GB" sz="2800" dirty="0">
                  <a:latin typeface="Helvetica Condensed"/>
                </a:rPr>
                <a:t> J</a:t>
              </a:r>
              <a:r>
                <a:rPr lang="en-GB" sz="2800" dirty="0">
                  <a:latin typeface="Symbol" panose="05050102010706020507" pitchFamily="18" charset="2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81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71222" y="99310"/>
            <a:ext cx="5591955" cy="5885365"/>
            <a:chOff x="1471222" y="99310"/>
            <a:chExt cx="5591955" cy="5885365"/>
          </a:xfrm>
          <a:solidFill>
            <a:schemeClr val="bg1"/>
          </a:solidFill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222" y="230772"/>
              <a:ext cx="5591955" cy="5753903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5935063" y="104096"/>
              <a:ext cx="1000595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800" dirty="0" err="1">
                  <a:latin typeface="Symbol" panose="05050102010706020507" pitchFamily="18" charset="2"/>
                </a:rPr>
                <a:t>n</a:t>
              </a:r>
              <a:r>
                <a:rPr lang="en-GB" sz="2800" baseline="-25000" dirty="0" err="1">
                  <a:latin typeface="Helvetica Condensed"/>
                </a:rPr>
                <a:t>A</a:t>
              </a:r>
              <a:r>
                <a:rPr lang="en-GB" sz="2800" dirty="0" err="1" smtClean="0">
                  <a:latin typeface="Helvetica Condensed"/>
                </a:rPr>
                <a:t>-</a:t>
              </a:r>
              <a:r>
                <a:rPr lang="en-GB" sz="2800" dirty="0" err="1" smtClean="0">
                  <a:latin typeface="Symbol" panose="05050102010706020507" pitchFamily="18" charset="2"/>
                </a:rPr>
                <a:t>n</a:t>
              </a:r>
              <a:r>
                <a:rPr lang="en-GB" sz="2800" baseline="-25000" dirty="0" err="1" smtClean="0">
                  <a:latin typeface="Helvetica Condensed"/>
                </a:rPr>
                <a:t>B</a:t>
              </a:r>
              <a:endParaRPr lang="en-GB" sz="2800" baseline="-25000" dirty="0">
                <a:latin typeface="Helvetica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3259667" y="491067"/>
              <a:ext cx="0" cy="541866"/>
            </a:xfrm>
            <a:prstGeom prst="line">
              <a:avLst/>
            </a:prstGeom>
            <a:grpFill/>
            <a:ln w="22225">
              <a:noFill/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5065377" y="491067"/>
              <a:ext cx="0" cy="541866"/>
            </a:xfrm>
            <a:prstGeom prst="line">
              <a:avLst/>
            </a:prstGeom>
            <a:grpFill/>
            <a:ln w="22225">
              <a:noFill/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799118" y="99310"/>
              <a:ext cx="532518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800" dirty="0" err="1" smtClean="0">
                  <a:latin typeface="Symbol" panose="05050102010706020507" pitchFamily="18" charset="2"/>
                </a:rPr>
                <a:t>n</a:t>
              </a:r>
              <a:r>
                <a:rPr lang="en-GB" sz="2800" baseline="-25000" dirty="0" err="1" smtClean="0">
                  <a:latin typeface="Helvetica Condensed"/>
                </a:rPr>
                <a:t>B</a:t>
              </a:r>
              <a:endParaRPr lang="en-GB" sz="2800" baseline="-25000" dirty="0">
                <a:latin typeface="Helvetica Condense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67578" y="99310"/>
              <a:ext cx="532518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800" dirty="0" err="1" smtClean="0">
                  <a:latin typeface="Symbol" panose="05050102010706020507" pitchFamily="18" charset="2"/>
                </a:rPr>
                <a:t>n</a:t>
              </a:r>
              <a:r>
                <a:rPr lang="en-GB" sz="2800" baseline="-25000" dirty="0" err="1" smtClean="0">
                  <a:latin typeface="Helvetica Condensed"/>
                </a:rPr>
                <a:t>A</a:t>
              </a:r>
              <a:endParaRPr lang="en-GB" sz="2800" baseline="-25000" dirty="0">
                <a:latin typeface="Helvetica Condensed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669309" y="812800"/>
              <a:ext cx="498764" cy="0"/>
            </a:xfrm>
            <a:prstGeom prst="straightConnector1">
              <a:avLst/>
            </a:prstGeom>
            <a:grpFill/>
            <a:ln w="12700">
              <a:noFill/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3346499" y="815611"/>
              <a:ext cx="761157" cy="5922"/>
            </a:xfrm>
            <a:prstGeom prst="straightConnector1">
              <a:avLst/>
            </a:prstGeom>
            <a:grpFill/>
            <a:ln w="12700">
              <a:noFill/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541790" y="491067"/>
              <a:ext cx="31290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Helvetica Condensed"/>
                </a:rPr>
                <a:t>J</a:t>
              </a:r>
              <a:endParaRPr lang="en-GB" sz="2000" dirty="0">
                <a:latin typeface="Helvetic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96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2" y="324203"/>
            <a:ext cx="7555555" cy="56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26729" y="1807369"/>
            <a:ext cx="10065007" cy="4885413"/>
            <a:chOff x="826729" y="1807369"/>
            <a:chExt cx="10065007" cy="4885413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783" y="2422177"/>
              <a:ext cx="4400000" cy="415238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258" y="2431951"/>
              <a:ext cx="4400000" cy="4152381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H="1" flipV="1">
              <a:off x="1697586" y="3124753"/>
              <a:ext cx="1106616" cy="1599836"/>
            </a:xfrm>
            <a:prstGeom prst="line">
              <a:avLst/>
            </a:prstGeom>
            <a:ln w="41275" cap="rnd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2818491" y="4238812"/>
              <a:ext cx="1544464" cy="519113"/>
            </a:xfrm>
            <a:prstGeom prst="line">
              <a:avLst/>
            </a:prstGeom>
            <a:ln w="41275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362955" y="3733988"/>
              <a:ext cx="681038" cy="504824"/>
            </a:xfrm>
            <a:prstGeom prst="line">
              <a:avLst/>
            </a:prstGeom>
            <a:ln w="41275" cap="rnd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6825069" y="2232581"/>
              <a:ext cx="4066667" cy="4460201"/>
              <a:chOff x="7352971" y="2138313"/>
              <a:chExt cx="4066667" cy="4460201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2971" y="2684228"/>
                <a:ext cx="4066667" cy="3914286"/>
              </a:xfrm>
              <a:prstGeom prst="rect">
                <a:avLst/>
              </a:prstGeom>
            </p:spPr>
          </p:pic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7437910" y="3685880"/>
                <a:ext cx="1864194" cy="552932"/>
              </a:xfrm>
              <a:prstGeom prst="line">
                <a:avLst/>
              </a:prstGeom>
              <a:ln w="41275" cap="rnd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8935137" y="2138313"/>
                <a:ext cx="376492" cy="2100499"/>
              </a:xfrm>
              <a:prstGeom prst="line">
                <a:avLst/>
              </a:prstGeom>
              <a:ln w="41275" cap="rnd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/>
              <p:cNvSpPr/>
              <p:nvPr/>
            </p:nvSpPr>
            <p:spPr>
              <a:xfrm>
                <a:off x="7944792" y="2674801"/>
                <a:ext cx="914400" cy="1027522"/>
              </a:xfrm>
              <a:custGeom>
                <a:avLst/>
                <a:gdLst>
                  <a:gd name="connsiteX0" fmla="*/ 914400 w 914400"/>
                  <a:gd name="connsiteY0" fmla="*/ 0 h 1027522"/>
                  <a:gd name="connsiteX1" fmla="*/ 301657 w 914400"/>
                  <a:gd name="connsiteY1" fmla="*/ 367646 h 1027522"/>
                  <a:gd name="connsiteX2" fmla="*/ 0 w 914400"/>
                  <a:gd name="connsiteY2" fmla="*/ 1027522 h 1027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1027522">
                    <a:moveTo>
                      <a:pt x="914400" y="0"/>
                    </a:moveTo>
                    <a:cubicBezTo>
                      <a:pt x="684228" y="98196"/>
                      <a:pt x="454057" y="196392"/>
                      <a:pt x="301657" y="367646"/>
                    </a:cubicBezTo>
                    <a:cubicBezTo>
                      <a:pt x="149257" y="538900"/>
                      <a:pt x="74628" y="783211"/>
                      <a:pt x="0" y="1027522"/>
                    </a:cubicBezTo>
                  </a:path>
                </a:pathLst>
              </a:custGeom>
              <a:noFill/>
              <a:ln w="25400">
                <a:prstDash val="sysDot"/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641182" y="2178570"/>
                <a:ext cx="5453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5400" dirty="0" smtClean="0">
                    <a:latin typeface="Symbol" panose="05050102010706020507" pitchFamily="18" charset="2"/>
                  </a:rPr>
                  <a:t>f</a:t>
                </a:r>
                <a:endParaRPr lang="en-GB" sz="5400" dirty="0">
                  <a:latin typeface="Symbol" panose="05050102010706020507" pitchFamily="18" charset="2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826729" y="1807369"/>
              <a:ext cx="26084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 smtClean="0">
                  <a:latin typeface="Helvetica Condensed"/>
                </a:rPr>
                <a:t>C</a:t>
              </a:r>
              <a:r>
                <a:rPr lang="en-GB" sz="5400" baseline="-25000" dirty="0" smtClean="0">
                  <a:latin typeface="Helvetica Condensed"/>
                </a:rPr>
                <a:t>2</a:t>
              </a:r>
              <a:r>
                <a:rPr lang="en-GB" sz="5400" dirty="0" smtClean="0">
                  <a:latin typeface="Helvetica Condensed"/>
                </a:rPr>
                <a:t>H</a:t>
              </a:r>
              <a:r>
                <a:rPr lang="en-GB" sz="5400" baseline="-25000" dirty="0" smtClean="0">
                  <a:latin typeface="Helvetica Condensed"/>
                </a:rPr>
                <a:t>2</a:t>
              </a:r>
              <a:r>
                <a:rPr lang="en-GB" sz="5400" dirty="0" smtClean="0">
                  <a:latin typeface="Helvetica Condensed"/>
                </a:rPr>
                <a:t>Cl</a:t>
              </a:r>
              <a:r>
                <a:rPr lang="en-GB" sz="5400" baseline="-25000" dirty="0" smtClean="0">
                  <a:latin typeface="Helvetica Condensed"/>
                </a:rPr>
                <a:t>4</a:t>
              </a:r>
              <a:endParaRPr lang="en-GB" sz="5400" baseline="-25000" dirty="0">
                <a:latin typeface="Helvetic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732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69372" y="217057"/>
            <a:ext cx="3614194" cy="3523250"/>
            <a:chOff x="669372" y="217057"/>
            <a:chExt cx="3614194" cy="3523250"/>
          </a:xfrm>
        </p:grpSpPr>
        <p:grpSp>
          <p:nvGrpSpPr>
            <p:cNvPr id="5" name="Group 4"/>
            <p:cNvGrpSpPr/>
            <p:nvPr/>
          </p:nvGrpSpPr>
          <p:grpSpPr>
            <a:xfrm>
              <a:off x="1234195" y="812800"/>
              <a:ext cx="2281411" cy="1521436"/>
              <a:chOff x="1234195" y="812800"/>
              <a:chExt cx="2281411" cy="152143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2362200" y="812800"/>
                <a:ext cx="12700" cy="1219200"/>
              </a:xfrm>
              <a:prstGeom prst="line">
                <a:avLst/>
              </a:prstGeom>
              <a:ln w="47625" cap="rnd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7200000">
                <a:off x="2899656" y="1703867"/>
                <a:ext cx="12700" cy="1219200"/>
              </a:xfrm>
              <a:prstGeom prst="line">
                <a:avLst/>
              </a:prstGeom>
              <a:ln w="47625" cap="rnd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14400000" flipH="1">
                <a:off x="1837445" y="1718286"/>
                <a:ext cx="12700" cy="1219200"/>
              </a:xfrm>
              <a:prstGeom prst="line">
                <a:avLst/>
              </a:prstGeom>
              <a:ln w="47625" cap="rnd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1837444" y="1456271"/>
              <a:ext cx="1062211" cy="106495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" name="Group 6"/>
            <p:cNvGrpSpPr/>
            <p:nvPr/>
          </p:nvGrpSpPr>
          <p:grpSpPr>
            <a:xfrm rot="600000" flipV="1">
              <a:off x="1226965" y="1595635"/>
              <a:ext cx="2281411" cy="1521436"/>
              <a:chOff x="1234195" y="812800"/>
              <a:chExt cx="2281411" cy="1521436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2362200" y="812800"/>
                <a:ext cx="12700" cy="1219200"/>
              </a:xfrm>
              <a:prstGeom prst="line">
                <a:avLst/>
              </a:prstGeom>
              <a:ln w="47625" cap="rnd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7200000">
                <a:off x="2899656" y="1703867"/>
                <a:ext cx="12700" cy="1219200"/>
              </a:xfrm>
              <a:prstGeom prst="line">
                <a:avLst/>
              </a:prstGeom>
              <a:ln w="47625" cap="rnd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4400000" flipH="1">
                <a:off x="1837445" y="1718286"/>
                <a:ext cx="12700" cy="1219200"/>
              </a:xfrm>
              <a:prstGeom prst="line">
                <a:avLst/>
              </a:prstGeom>
              <a:ln w="47625" cap="rnd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/>
            <p:cNvSpPr/>
            <p:nvPr/>
          </p:nvSpPr>
          <p:spPr>
            <a:xfrm>
              <a:off x="2409825" y="1130748"/>
              <a:ext cx="809625" cy="431352"/>
            </a:xfrm>
            <a:custGeom>
              <a:avLst/>
              <a:gdLst>
                <a:gd name="connsiteX0" fmla="*/ 0 w 809625"/>
                <a:gd name="connsiteY0" fmla="*/ 31302 h 431352"/>
                <a:gd name="connsiteX1" fmla="*/ 495300 w 809625"/>
                <a:gd name="connsiteY1" fmla="*/ 40827 h 431352"/>
                <a:gd name="connsiteX2" fmla="*/ 809625 w 809625"/>
                <a:gd name="connsiteY2" fmla="*/ 431352 h 431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625" h="431352">
                  <a:moveTo>
                    <a:pt x="0" y="31302"/>
                  </a:moveTo>
                  <a:cubicBezTo>
                    <a:pt x="180181" y="2727"/>
                    <a:pt x="360363" y="-25848"/>
                    <a:pt x="495300" y="40827"/>
                  </a:cubicBezTo>
                  <a:cubicBezTo>
                    <a:pt x="630237" y="107502"/>
                    <a:pt x="719931" y="269427"/>
                    <a:pt x="809625" y="431352"/>
                  </a:cubicBezTo>
                </a:path>
              </a:pathLst>
            </a:custGeom>
            <a:noFill/>
            <a:ln w="22225">
              <a:prstDash val="sysDot"/>
              <a:headEnd type="triangle" w="lg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34669" y="692147"/>
              <a:ext cx="397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f</a:t>
              </a:r>
              <a:endParaRPr lang="en-GB" sz="3200" dirty="0">
                <a:latin typeface="Symbol" panose="05050102010706020507" pitchFamily="18" charset="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08121" y="1182242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 smtClean="0">
                  <a:latin typeface="Helvetica Condensed"/>
                </a:rPr>
                <a:t>H</a:t>
              </a:r>
              <a:endParaRPr lang="en-GB" sz="3600" dirty="0">
                <a:latin typeface="Helvetica Condense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71450" y="217057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 smtClean="0">
                  <a:latin typeface="Helvetica Condensed"/>
                </a:rPr>
                <a:t>H</a:t>
              </a:r>
              <a:endParaRPr lang="en-GB" sz="3600" dirty="0">
                <a:latin typeface="Helvetica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043" y="521215"/>
              <a:ext cx="689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 smtClean="0">
                  <a:latin typeface="Helvetica Condensed"/>
                </a:rPr>
                <a:t>R</a:t>
              </a:r>
              <a:r>
                <a:rPr lang="en-GB" sz="3600" baseline="-25000" dirty="0" smtClean="0">
                  <a:latin typeface="Helvetica Condensed"/>
                </a:rPr>
                <a:t>4</a:t>
              </a:r>
              <a:endParaRPr lang="en-GB" sz="3600" baseline="-25000" dirty="0">
                <a:latin typeface="Helvetic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9372" y="2414678"/>
              <a:ext cx="689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 smtClean="0">
                  <a:latin typeface="Helvetica Condensed"/>
                </a:rPr>
                <a:t>R</a:t>
              </a:r>
              <a:r>
                <a:rPr lang="en-GB" sz="3600" baseline="-25000" dirty="0" smtClean="0">
                  <a:latin typeface="Helvetica Condensed"/>
                </a:rPr>
                <a:t>2</a:t>
              </a:r>
              <a:endParaRPr lang="en-GB" sz="3600" baseline="-25000" dirty="0">
                <a:latin typeface="Helvetica Condense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78259" y="3093976"/>
              <a:ext cx="689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 smtClean="0">
                  <a:latin typeface="Helvetica Condensed"/>
                </a:rPr>
                <a:t>R</a:t>
              </a:r>
              <a:r>
                <a:rPr lang="en-GB" sz="3600" baseline="-25000" dirty="0" smtClean="0">
                  <a:latin typeface="Helvetica Condensed"/>
                </a:rPr>
                <a:t>3</a:t>
              </a:r>
              <a:endParaRPr lang="en-GB" sz="3600" baseline="-25000" dirty="0">
                <a:latin typeface="Helvetic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93954" y="2447645"/>
              <a:ext cx="689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 smtClean="0">
                  <a:latin typeface="Helvetica Condensed"/>
                </a:rPr>
                <a:t>R</a:t>
              </a:r>
              <a:r>
                <a:rPr lang="en-GB" sz="3600" baseline="-25000" dirty="0" smtClean="0">
                  <a:latin typeface="Helvetica Condensed"/>
                </a:rPr>
                <a:t>1</a:t>
              </a:r>
              <a:endParaRPr lang="en-GB" sz="3600" baseline="-25000" dirty="0">
                <a:latin typeface="Helvetic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4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946400" y="1030514"/>
            <a:ext cx="5834744" cy="2235200"/>
            <a:chOff x="2946400" y="1030514"/>
            <a:chExt cx="5834744" cy="2235200"/>
          </a:xfrm>
        </p:grpSpPr>
        <p:sp>
          <p:nvSpPr>
            <p:cNvPr id="14" name="Rectangle 13"/>
            <p:cNvSpPr/>
            <p:nvPr/>
          </p:nvSpPr>
          <p:spPr>
            <a:xfrm>
              <a:off x="2946400" y="1030514"/>
              <a:ext cx="5834744" cy="223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065835" y="1324656"/>
              <a:ext cx="5582573" cy="1645682"/>
              <a:chOff x="1591955" y="857250"/>
              <a:chExt cx="5582573" cy="16456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550" y="952500"/>
                <a:ext cx="2209800" cy="11811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591955" y="1948934"/>
                <a:ext cx="2492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 Condensed"/>
                  </a:rPr>
                  <a:t>2,5 -</a:t>
                </a:r>
                <a:r>
                  <a:rPr lang="en-US" dirty="0" err="1" smtClean="0">
                    <a:latin typeface="Helvetica Condensed"/>
                  </a:rPr>
                  <a:t>dibromothiophene</a:t>
                </a:r>
                <a:endParaRPr lang="en-GB" dirty="0">
                  <a:latin typeface="Helvetica Condensed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5850" y="857250"/>
                <a:ext cx="1485900" cy="12763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81538" y="2133600"/>
                <a:ext cx="2492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 Condensed"/>
                  </a:rPr>
                  <a:t>2,3 -</a:t>
                </a:r>
                <a:r>
                  <a:rPr lang="en-US" dirty="0" err="1" smtClean="0">
                    <a:latin typeface="Helvetica Condensed"/>
                  </a:rPr>
                  <a:t>dibromothiophene</a:t>
                </a:r>
                <a:endParaRPr lang="en-GB" dirty="0">
                  <a:latin typeface="Helvetica Condensed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920360" y="3367314"/>
            <a:ext cx="9944877" cy="3490686"/>
            <a:chOff x="920360" y="3367314"/>
            <a:chExt cx="9944877" cy="349068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293" y="3367314"/>
              <a:ext cx="4723944" cy="34667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60" y="3367314"/>
              <a:ext cx="4756539" cy="3490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729" y="776844"/>
            <a:ext cx="4369758" cy="3366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29" y="929244"/>
            <a:ext cx="4369758" cy="33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1482" y="2374937"/>
            <a:ext cx="4102894" cy="2753777"/>
            <a:chOff x="1317953" y="936843"/>
            <a:chExt cx="4102894" cy="2753777"/>
          </a:xfrm>
        </p:grpSpPr>
        <p:grpSp>
          <p:nvGrpSpPr>
            <p:cNvPr id="46" name="Group 45"/>
            <p:cNvGrpSpPr/>
            <p:nvPr/>
          </p:nvGrpSpPr>
          <p:grpSpPr>
            <a:xfrm>
              <a:off x="1317953" y="1560830"/>
              <a:ext cx="4102894" cy="1913652"/>
              <a:chOff x="1406853" y="2011680"/>
              <a:chExt cx="4102894" cy="1913652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flipV="1">
                <a:off x="1531620" y="3543300"/>
                <a:ext cx="3811905" cy="76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724150" y="2019300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033837" y="2011680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1766888" y="2990850"/>
                <a:ext cx="4762" cy="56007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5100638" y="2983230"/>
                <a:ext cx="4762" cy="56007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1406853" y="3556000"/>
                <a:ext cx="720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2&lt;-&gt;1</a:t>
                </a:r>
                <a:endParaRPr lang="en-GB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378403" y="3550920"/>
                <a:ext cx="720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4&lt;-&gt;3</a:t>
                </a:r>
                <a:endParaRPr lang="en-GB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673802" y="3556000"/>
                <a:ext cx="720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3&lt;-&gt;1</a:t>
                </a:r>
                <a:endParaRPr lang="en-GB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789678" y="3543300"/>
                <a:ext cx="720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4&lt;-&gt;2</a:t>
                </a:r>
                <a:endParaRPr lang="en-GB" dirty="0"/>
              </a:p>
            </p:txBody>
          </p:sp>
        </p:grpSp>
        <p:cxnSp>
          <p:nvCxnSpPr>
            <p:cNvPr id="47" name="Straight Connector 46"/>
            <p:cNvCxnSpPr/>
            <p:nvPr/>
          </p:nvCxnSpPr>
          <p:spPr>
            <a:xfrm>
              <a:off x="3359150" y="3048000"/>
              <a:ext cx="0" cy="120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149739" y="3105845"/>
              <a:ext cx="397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Symbol" panose="05050102010706020507" pitchFamily="18" charset="2"/>
                </a:rPr>
                <a:t>n</a:t>
              </a:r>
              <a:endParaRPr lang="en-GB" dirty="0">
                <a:latin typeface="Symbol" panose="05050102010706020507" pitchFamily="18" charset="2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1746250" y="2609850"/>
              <a:ext cx="806450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028497" y="224559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Helvetica Condensed"/>
                </a:rPr>
                <a:t>J</a:t>
              </a:r>
              <a:endParaRPr lang="en-GB" dirty="0">
                <a:latin typeface="Helvetic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053193" y="2636243"/>
              <a:ext cx="806450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335440" y="227199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Helvetica Condensed"/>
                </a:rPr>
                <a:t>J</a:t>
              </a:r>
              <a:endParaRPr lang="en-GB" dirty="0">
                <a:latin typeface="Helvetica Condensed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V="1">
              <a:off x="2096147" y="1037036"/>
              <a:ext cx="7620" cy="88392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483088" y="1037036"/>
              <a:ext cx="7620" cy="88392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2232025" y="1313795"/>
              <a:ext cx="2164715" cy="1180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198631" y="936843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Helvetica Condensed"/>
                </a:rPr>
                <a:t>2C</a:t>
              </a:r>
              <a:endParaRPr lang="en-GB" dirty="0">
                <a:latin typeface="Helvetica Condensed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232488" y="3322836"/>
              <a:ext cx="2334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499667" y="2375953"/>
            <a:ext cx="3811905" cy="2723297"/>
            <a:chOff x="6749277" y="2742783"/>
            <a:chExt cx="3811905" cy="2723297"/>
          </a:xfrm>
        </p:grpSpPr>
        <p:grpSp>
          <p:nvGrpSpPr>
            <p:cNvPr id="29" name="Group 28"/>
            <p:cNvGrpSpPr/>
            <p:nvPr/>
          </p:nvGrpSpPr>
          <p:grpSpPr>
            <a:xfrm>
              <a:off x="6749277" y="3343910"/>
              <a:ext cx="3811905" cy="1531620"/>
              <a:chOff x="1531620" y="2019300"/>
              <a:chExt cx="3811905" cy="153162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1531620" y="3543300"/>
                <a:ext cx="3811905" cy="76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126034" y="2019300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/>
            <p:cNvCxnSpPr/>
            <p:nvPr/>
          </p:nvCxnSpPr>
          <p:spPr>
            <a:xfrm>
              <a:off x="8665707" y="4823460"/>
              <a:ext cx="0" cy="120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456296" y="4881305"/>
              <a:ext cx="397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Symbol" panose="05050102010706020507" pitchFamily="18" charset="2"/>
                </a:rPr>
                <a:t>n</a:t>
              </a:r>
              <a:endParaRPr lang="en-GB" dirty="0">
                <a:latin typeface="Symbol" panose="05050102010706020507" pitchFamily="18" charset="2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7007005" y="4310856"/>
              <a:ext cx="314630" cy="253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022026" y="400075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Helvetica Condensed"/>
                </a:rPr>
                <a:t>J</a:t>
              </a:r>
              <a:endParaRPr lang="en-GB" dirty="0">
                <a:latin typeface="Helvetica Condensed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V="1">
              <a:off x="7140520" y="2829927"/>
              <a:ext cx="7620" cy="88392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789645" y="2812496"/>
              <a:ext cx="7620" cy="88392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306742" y="3086715"/>
              <a:ext cx="2396555" cy="2541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322308" y="2742783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Symbol" panose="05050102010706020507" pitchFamily="18" charset="2"/>
                </a:rPr>
                <a:t>d</a:t>
              </a:r>
              <a:endParaRPr lang="en-GB" dirty="0">
                <a:latin typeface="Symbol" panose="05050102010706020507" pitchFamily="18" charset="2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539045" y="5098296"/>
              <a:ext cx="2334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924549" y="3336290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9681201" y="4318476"/>
              <a:ext cx="314630" cy="253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9696222" y="400837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Helvetica Condensed"/>
                </a:rPr>
                <a:t>J</a:t>
              </a:r>
              <a:endParaRPr lang="en-GB" dirty="0">
                <a:latin typeface="Helvetica Condensed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9598745" y="3343910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988687" y="3352165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9573571" y="2548066"/>
            <a:ext cx="3811905" cy="2534316"/>
            <a:chOff x="6366342" y="3273265"/>
            <a:chExt cx="3811905" cy="2534316"/>
          </a:xfrm>
        </p:grpSpPr>
        <p:grpSp>
          <p:nvGrpSpPr>
            <p:cNvPr id="14" name="Group 13"/>
            <p:cNvGrpSpPr/>
            <p:nvPr/>
          </p:nvGrpSpPr>
          <p:grpSpPr>
            <a:xfrm>
              <a:off x="6366342" y="3666588"/>
              <a:ext cx="3811905" cy="1550443"/>
              <a:chOff x="1531620" y="2000477"/>
              <a:chExt cx="3811905" cy="1550443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V="1">
                <a:off x="1531620" y="3543300"/>
                <a:ext cx="3811905" cy="76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253462" y="2000477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/>
            <p:cNvCxnSpPr/>
            <p:nvPr/>
          </p:nvCxnSpPr>
          <p:spPr>
            <a:xfrm>
              <a:off x="8282772" y="5164961"/>
              <a:ext cx="0" cy="120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073361" y="5222806"/>
              <a:ext cx="397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Symbol" panose="05050102010706020507" pitchFamily="18" charset="2"/>
                </a:rPr>
                <a:t>n</a:t>
              </a:r>
              <a:endParaRPr lang="en-GB" dirty="0">
                <a:latin typeface="Symbol" panose="05050102010706020507" pitchFamily="18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8087289" y="3852754"/>
              <a:ext cx="314630" cy="2539"/>
            </a:xfrm>
            <a:prstGeom prst="line">
              <a:avLst/>
            </a:prstGeom>
            <a:ln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909558" y="3273265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Symbol" panose="05050102010706020507" pitchFamily="18" charset="2"/>
                </a:rPr>
                <a:t>d</a:t>
              </a:r>
              <a:r>
                <a:rPr lang="en-GB" baseline="30000" dirty="0" smtClean="0">
                  <a:latin typeface="Helvetica Condensed"/>
                </a:rPr>
                <a:t>2</a:t>
              </a:r>
              <a:r>
                <a:rPr lang="en-GB" dirty="0" smtClean="0">
                  <a:latin typeface="Helvetica Condensed"/>
                </a:rPr>
                <a:t>/2J</a:t>
              </a:r>
              <a:endParaRPr lang="en-GB" dirty="0">
                <a:latin typeface="Helvetica Condensed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8156110" y="5439797"/>
              <a:ext cx="2334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318687" y="5127496"/>
              <a:ext cx="2708" cy="7493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03293" y="520941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Helvetica Condensed"/>
                </a:rPr>
                <a:t>J</a:t>
              </a:r>
              <a:endParaRPr lang="en-GB" dirty="0">
                <a:latin typeface="Helvetica Condensed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8412721" y="3685411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074080" y="525513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Helvetica Condensed"/>
                </a:rPr>
                <a:t>-J</a:t>
              </a:r>
              <a:endParaRPr lang="en-GB" dirty="0">
                <a:latin typeface="Helvetica Condensed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315985" y="5156706"/>
              <a:ext cx="0" cy="120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273372" y="5134481"/>
              <a:ext cx="0" cy="120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9273372" y="5121334"/>
              <a:ext cx="2708" cy="7493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00666" y="2421103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Helvetica Condensed"/>
              </a:rPr>
              <a:t>(A)</a:t>
            </a:r>
            <a:endParaRPr lang="en-GB" sz="3600" dirty="0">
              <a:latin typeface="Helvetica Condense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1213" y="2479047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Helvetica Condensed"/>
              </a:rPr>
              <a:t>(B)</a:t>
            </a:r>
            <a:endParaRPr lang="en-GB" sz="3600" dirty="0">
              <a:latin typeface="Helvetica Condense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69253" y="2471699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Helvetica Condensed"/>
              </a:rPr>
              <a:t>(C)</a:t>
            </a:r>
            <a:endParaRPr lang="en-GB" sz="3600" dirty="0">
              <a:latin typeface="Helvetica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0163" y="1981227"/>
            <a:ext cx="962123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800" dirty="0" smtClean="0">
                <a:latin typeface="Helvetica Condensed"/>
              </a:rPr>
              <a:t>J&lt;&lt;</a:t>
            </a:r>
            <a:r>
              <a:rPr lang="en-GB" sz="2800" dirty="0" smtClean="0">
                <a:latin typeface="Symbol" panose="05050102010706020507" pitchFamily="18" charset="2"/>
              </a:rPr>
              <a:t>d</a:t>
            </a:r>
            <a:endParaRPr lang="en-GB" sz="2800" dirty="0">
              <a:latin typeface="Symbol" panose="05050102010706020507" pitchFamily="18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01124" y="1897678"/>
            <a:ext cx="1241045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800" dirty="0" smtClean="0">
                <a:latin typeface="Symbol" panose="05050102010706020507" pitchFamily="18" charset="2"/>
              </a:rPr>
              <a:t>d </a:t>
            </a:r>
            <a:r>
              <a:rPr lang="en-GB" sz="2800" dirty="0" smtClean="0">
                <a:latin typeface="Helvetica Condensed"/>
              </a:rPr>
              <a:t>&lt;&lt;</a:t>
            </a:r>
            <a:r>
              <a:rPr lang="en-GB" sz="2800" dirty="0">
                <a:latin typeface="Helvetica Condensed"/>
              </a:rPr>
              <a:t> J</a:t>
            </a:r>
            <a:r>
              <a:rPr lang="en-GB" sz="2800" dirty="0">
                <a:latin typeface="Symbol" panose="05050102010706020507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00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72781" y="554710"/>
            <a:ext cx="3721728" cy="2825928"/>
            <a:chOff x="3039762" y="563946"/>
            <a:chExt cx="3721728" cy="2825928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039762" y="1025611"/>
              <a:ext cx="3064476" cy="24713"/>
            </a:xfrm>
            <a:prstGeom prst="line">
              <a:avLst/>
            </a:prstGeom>
            <a:ln w="66675"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043879" y="3365161"/>
              <a:ext cx="3064476" cy="24713"/>
            </a:xfrm>
            <a:prstGeom prst="line">
              <a:avLst/>
            </a:prstGeom>
            <a:ln w="66675"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039762" y="563946"/>
              <a:ext cx="6735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|</a:t>
              </a:r>
              <a:r>
                <a:rPr lang="en-GB" sz="2400" dirty="0">
                  <a:latin typeface="Symbol" panose="05050102010706020507" pitchFamily="18" charset="2"/>
                </a:rPr>
                <a:t>b</a:t>
              </a:r>
              <a:r>
                <a:rPr lang="en-GB" sz="2400" dirty="0"/>
                <a:t>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16119" y="2802128"/>
              <a:ext cx="6735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|</a:t>
              </a:r>
              <a:r>
                <a:rPr lang="en-GB" sz="2400" dirty="0">
                  <a:latin typeface="Symbol" panose="05050102010706020507" pitchFamily="18" charset="2"/>
                </a:rPr>
                <a:t>a</a:t>
              </a:r>
              <a:r>
                <a:rPr lang="en-GB" sz="2400" dirty="0"/>
                <a:t>&gt;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742601" y="1102746"/>
              <a:ext cx="12357" cy="2213469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3968891" y="1107369"/>
              <a:ext cx="12357" cy="2213469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283821" y="1727200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i="1" dirty="0" smtClean="0">
                  <a:latin typeface="Helvetica Condensed"/>
                </a:rPr>
                <a:t>P</a:t>
              </a:r>
              <a:endParaRPr lang="en-GB" sz="3200" i="1" dirty="0">
                <a:latin typeface="Helvetica Condense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5821" y="1962727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i="1" dirty="0" smtClean="0">
                  <a:latin typeface="Helvetica Condensed"/>
                </a:rPr>
                <a:t>P</a:t>
              </a:r>
              <a:endParaRPr lang="en-GB" sz="3200" i="1" dirty="0">
                <a:latin typeface="Helvetica Condense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5091" y="1984485"/>
              <a:ext cx="8963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i="1" dirty="0" err="1" smtClean="0">
                  <a:latin typeface="Helvetica Condensed"/>
                </a:rPr>
                <a:t>W</a:t>
              </a:r>
              <a:r>
                <a:rPr lang="en-GB" sz="3200" i="1" baseline="-25000" dirty="0" err="1" smtClean="0">
                  <a:latin typeface="Symbol" panose="05050102010706020507" pitchFamily="18" charset="2"/>
                </a:rPr>
                <a:t>ba</a:t>
              </a:r>
              <a:endParaRPr lang="en-GB" sz="3200" i="1" baseline="-25000" dirty="0">
                <a:latin typeface="Symbol" panose="05050102010706020507" pitchFamily="18" charset="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69174" y="1481505"/>
              <a:ext cx="8963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i="1" dirty="0" err="1" smtClean="0">
                  <a:latin typeface="Helvetica Condensed"/>
                </a:rPr>
                <a:t>W</a:t>
              </a:r>
              <a:r>
                <a:rPr lang="en-GB" sz="3200" i="1" baseline="-25000" dirty="0" err="1" smtClean="0">
                  <a:latin typeface="Symbol" panose="05050102010706020507" pitchFamily="18" charset="2"/>
                </a:rPr>
                <a:t>ab</a:t>
              </a:r>
              <a:endParaRPr lang="en-GB" sz="3200" i="1" baseline="-25000" dirty="0">
                <a:latin typeface="Symbol" panose="05050102010706020507" pitchFamily="18" charset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rot="16200000">
              <a:off x="4349523" y="2157631"/>
              <a:ext cx="2246041" cy="83127"/>
            </a:xfrm>
            <a:custGeom>
              <a:avLst/>
              <a:gdLst>
                <a:gd name="connsiteX0" fmla="*/ 0 w 12034982"/>
                <a:gd name="connsiteY0" fmla="*/ 3204711 h 7013168"/>
                <a:gd name="connsiteX1" fmla="*/ 822036 w 12034982"/>
                <a:gd name="connsiteY1" fmla="*/ 3223184 h 7013168"/>
                <a:gd name="connsiteX2" fmla="*/ 997527 w 12034982"/>
                <a:gd name="connsiteY2" fmla="*/ 3518748 h 7013168"/>
                <a:gd name="connsiteX3" fmla="*/ 1117600 w 12034982"/>
                <a:gd name="connsiteY3" fmla="*/ 4608639 h 7013168"/>
                <a:gd name="connsiteX4" fmla="*/ 1422400 w 12034982"/>
                <a:gd name="connsiteY4" fmla="*/ 6871548 h 7013168"/>
                <a:gd name="connsiteX5" fmla="*/ 2198254 w 12034982"/>
                <a:gd name="connsiteY5" fmla="*/ 101293 h 7013168"/>
                <a:gd name="connsiteX6" fmla="*/ 2752436 w 12034982"/>
                <a:gd name="connsiteY6" fmla="*/ 6963911 h 7013168"/>
                <a:gd name="connsiteX7" fmla="*/ 3546764 w 12034982"/>
                <a:gd name="connsiteY7" fmla="*/ 110530 h 7013168"/>
                <a:gd name="connsiteX8" fmla="*/ 4073236 w 12034982"/>
                <a:gd name="connsiteY8" fmla="*/ 6991620 h 7013168"/>
                <a:gd name="connsiteX9" fmla="*/ 4821382 w 12034982"/>
                <a:gd name="connsiteY9" fmla="*/ 101293 h 7013168"/>
                <a:gd name="connsiteX10" fmla="*/ 5486400 w 12034982"/>
                <a:gd name="connsiteY10" fmla="*/ 6936202 h 7013168"/>
                <a:gd name="connsiteX11" fmla="*/ 6022109 w 12034982"/>
                <a:gd name="connsiteY11" fmla="*/ 129002 h 7013168"/>
                <a:gd name="connsiteX12" fmla="*/ 6890327 w 12034982"/>
                <a:gd name="connsiteY12" fmla="*/ 6936202 h 7013168"/>
                <a:gd name="connsiteX13" fmla="*/ 7167418 w 12034982"/>
                <a:gd name="connsiteY13" fmla="*/ 101293 h 7013168"/>
                <a:gd name="connsiteX14" fmla="*/ 8229600 w 12034982"/>
                <a:gd name="connsiteY14" fmla="*/ 6917730 h 7013168"/>
                <a:gd name="connsiteX15" fmla="*/ 8543636 w 12034982"/>
                <a:gd name="connsiteY15" fmla="*/ 119766 h 7013168"/>
                <a:gd name="connsiteX16" fmla="*/ 9661236 w 12034982"/>
                <a:gd name="connsiteY16" fmla="*/ 6908493 h 7013168"/>
                <a:gd name="connsiteX17" fmla="*/ 10012218 w 12034982"/>
                <a:gd name="connsiteY17" fmla="*/ 138239 h 7013168"/>
                <a:gd name="connsiteX18" fmla="*/ 10640291 w 12034982"/>
                <a:gd name="connsiteY18" fmla="*/ 2438093 h 7013168"/>
                <a:gd name="connsiteX19" fmla="*/ 10945091 w 12034982"/>
                <a:gd name="connsiteY19" fmla="*/ 3509511 h 7013168"/>
                <a:gd name="connsiteX20" fmla="*/ 11342254 w 12034982"/>
                <a:gd name="connsiteY20" fmla="*/ 3648057 h 7013168"/>
                <a:gd name="connsiteX21" fmla="*/ 11693236 w 12034982"/>
                <a:gd name="connsiteY21" fmla="*/ 3703475 h 7013168"/>
                <a:gd name="connsiteX22" fmla="*/ 12034982 w 12034982"/>
                <a:gd name="connsiteY22" fmla="*/ 3712711 h 701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034982" h="7013168">
                  <a:moveTo>
                    <a:pt x="0" y="3204711"/>
                  </a:moveTo>
                  <a:cubicBezTo>
                    <a:pt x="327890" y="3187777"/>
                    <a:pt x="655781" y="3170844"/>
                    <a:pt x="822036" y="3223184"/>
                  </a:cubicBezTo>
                  <a:cubicBezTo>
                    <a:pt x="988291" y="3275524"/>
                    <a:pt x="948266" y="3287839"/>
                    <a:pt x="997527" y="3518748"/>
                  </a:cubicBezTo>
                  <a:cubicBezTo>
                    <a:pt x="1046788" y="3749657"/>
                    <a:pt x="1046788" y="4049839"/>
                    <a:pt x="1117600" y="4608639"/>
                  </a:cubicBezTo>
                  <a:cubicBezTo>
                    <a:pt x="1188412" y="5167439"/>
                    <a:pt x="1242291" y="7622772"/>
                    <a:pt x="1422400" y="6871548"/>
                  </a:cubicBezTo>
                  <a:cubicBezTo>
                    <a:pt x="1602509" y="6120324"/>
                    <a:pt x="1976581" y="85899"/>
                    <a:pt x="2198254" y="101293"/>
                  </a:cubicBezTo>
                  <a:cubicBezTo>
                    <a:pt x="2419927" y="116687"/>
                    <a:pt x="2527684" y="6962372"/>
                    <a:pt x="2752436" y="6963911"/>
                  </a:cubicBezTo>
                  <a:cubicBezTo>
                    <a:pt x="2977188" y="6965450"/>
                    <a:pt x="3326631" y="105912"/>
                    <a:pt x="3546764" y="110530"/>
                  </a:cubicBezTo>
                  <a:cubicBezTo>
                    <a:pt x="3766897" y="115148"/>
                    <a:pt x="3860800" y="6993159"/>
                    <a:pt x="4073236" y="6991620"/>
                  </a:cubicBezTo>
                  <a:cubicBezTo>
                    <a:pt x="4285672" y="6990081"/>
                    <a:pt x="4585855" y="110529"/>
                    <a:pt x="4821382" y="101293"/>
                  </a:cubicBezTo>
                  <a:cubicBezTo>
                    <a:pt x="5056909" y="92057"/>
                    <a:pt x="5286279" y="6931584"/>
                    <a:pt x="5486400" y="6936202"/>
                  </a:cubicBezTo>
                  <a:cubicBezTo>
                    <a:pt x="5686521" y="6940820"/>
                    <a:pt x="5788121" y="129002"/>
                    <a:pt x="6022109" y="129002"/>
                  </a:cubicBezTo>
                  <a:cubicBezTo>
                    <a:pt x="6256097" y="129002"/>
                    <a:pt x="6699442" y="6940820"/>
                    <a:pt x="6890327" y="6936202"/>
                  </a:cubicBezTo>
                  <a:cubicBezTo>
                    <a:pt x="7081212" y="6931584"/>
                    <a:pt x="6944206" y="104372"/>
                    <a:pt x="7167418" y="101293"/>
                  </a:cubicBezTo>
                  <a:cubicBezTo>
                    <a:pt x="7390630" y="98214"/>
                    <a:pt x="8000230" y="6914651"/>
                    <a:pt x="8229600" y="6917730"/>
                  </a:cubicBezTo>
                  <a:cubicBezTo>
                    <a:pt x="8458970" y="6920809"/>
                    <a:pt x="8305030" y="121306"/>
                    <a:pt x="8543636" y="119766"/>
                  </a:cubicBezTo>
                  <a:cubicBezTo>
                    <a:pt x="8782242" y="118226"/>
                    <a:pt x="9416472" y="6905414"/>
                    <a:pt x="9661236" y="6908493"/>
                  </a:cubicBezTo>
                  <a:cubicBezTo>
                    <a:pt x="9906000" y="6911572"/>
                    <a:pt x="9849042" y="883306"/>
                    <a:pt x="10012218" y="138239"/>
                  </a:cubicBezTo>
                  <a:cubicBezTo>
                    <a:pt x="10175394" y="-606828"/>
                    <a:pt x="10484812" y="1876214"/>
                    <a:pt x="10640291" y="2438093"/>
                  </a:cubicBezTo>
                  <a:cubicBezTo>
                    <a:pt x="10795770" y="2999972"/>
                    <a:pt x="10828097" y="3307850"/>
                    <a:pt x="10945091" y="3509511"/>
                  </a:cubicBezTo>
                  <a:cubicBezTo>
                    <a:pt x="11062085" y="3711172"/>
                    <a:pt x="11217563" y="3615730"/>
                    <a:pt x="11342254" y="3648057"/>
                  </a:cubicBezTo>
                  <a:cubicBezTo>
                    <a:pt x="11466945" y="3680384"/>
                    <a:pt x="11577781" y="3692699"/>
                    <a:pt x="11693236" y="3703475"/>
                  </a:cubicBezTo>
                  <a:cubicBezTo>
                    <a:pt x="11808691" y="3714251"/>
                    <a:pt x="11921836" y="3713481"/>
                    <a:pt x="12034982" y="3712711"/>
                  </a:cubicBezTo>
                </a:path>
              </a:pathLst>
            </a:custGeom>
            <a:noFill/>
            <a:ln w="34925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 21"/>
            <p:cNvSpPr/>
            <p:nvPr/>
          </p:nvSpPr>
          <p:spPr>
            <a:xfrm rot="5400000" flipV="1">
              <a:off x="4693578" y="2155322"/>
              <a:ext cx="2246041" cy="96985"/>
            </a:xfrm>
            <a:custGeom>
              <a:avLst/>
              <a:gdLst>
                <a:gd name="connsiteX0" fmla="*/ 0 w 12034982"/>
                <a:gd name="connsiteY0" fmla="*/ 3204711 h 7013168"/>
                <a:gd name="connsiteX1" fmla="*/ 822036 w 12034982"/>
                <a:gd name="connsiteY1" fmla="*/ 3223184 h 7013168"/>
                <a:gd name="connsiteX2" fmla="*/ 997527 w 12034982"/>
                <a:gd name="connsiteY2" fmla="*/ 3518748 h 7013168"/>
                <a:gd name="connsiteX3" fmla="*/ 1117600 w 12034982"/>
                <a:gd name="connsiteY3" fmla="*/ 4608639 h 7013168"/>
                <a:gd name="connsiteX4" fmla="*/ 1422400 w 12034982"/>
                <a:gd name="connsiteY4" fmla="*/ 6871548 h 7013168"/>
                <a:gd name="connsiteX5" fmla="*/ 2198254 w 12034982"/>
                <a:gd name="connsiteY5" fmla="*/ 101293 h 7013168"/>
                <a:gd name="connsiteX6" fmla="*/ 2752436 w 12034982"/>
                <a:gd name="connsiteY6" fmla="*/ 6963911 h 7013168"/>
                <a:gd name="connsiteX7" fmla="*/ 3546764 w 12034982"/>
                <a:gd name="connsiteY7" fmla="*/ 110530 h 7013168"/>
                <a:gd name="connsiteX8" fmla="*/ 4073236 w 12034982"/>
                <a:gd name="connsiteY8" fmla="*/ 6991620 h 7013168"/>
                <a:gd name="connsiteX9" fmla="*/ 4821382 w 12034982"/>
                <a:gd name="connsiteY9" fmla="*/ 101293 h 7013168"/>
                <a:gd name="connsiteX10" fmla="*/ 5486400 w 12034982"/>
                <a:gd name="connsiteY10" fmla="*/ 6936202 h 7013168"/>
                <a:gd name="connsiteX11" fmla="*/ 6022109 w 12034982"/>
                <a:gd name="connsiteY11" fmla="*/ 129002 h 7013168"/>
                <a:gd name="connsiteX12" fmla="*/ 6890327 w 12034982"/>
                <a:gd name="connsiteY12" fmla="*/ 6936202 h 7013168"/>
                <a:gd name="connsiteX13" fmla="*/ 7167418 w 12034982"/>
                <a:gd name="connsiteY13" fmla="*/ 101293 h 7013168"/>
                <a:gd name="connsiteX14" fmla="*/ 8229600 w 12034982"/>
                <a:gd name="connsiteY14" fmla="*/ 6917730 h 7013168"/>
                <a:gd name="connsiteX15" fmla="*/ 8543636 w 12034982"/>
                <a:gd name="connsiteY15" fmla="*/ 119766 h 7013168"/>
                <a:gd name="connsiteX16" fmla="*/ 9661236 w 12034982"/>
                <a:gd name="connsiteY16" fmla="*/ 6908493 h 7013168"/>
                <a:gd name="connsiteX17" fmla="*/ 10012218 w 12034982"/>
                <a:gd name="connsiteY17" fmla="*/ 138239 h 7013168"/>
                <a:gd name="connsiteX18" fmla="*/ 10640291 w 12034982"/>
                <a:gd name="connsiteY18" fmla="*/ 2438093 h 7013168"/>
                <a:gd name="connsiteX19" fmla="*/ 10945091 w 12034982"/>
                <a:gd name="connsiteY19" fmla="*/ 3509511 h 7013168"/>
                <a:gd name="connsiteX20" fmla="*/ 11342254 w 12034982"/>
                <a:gd name="connsiteY20" fmla="*/ 3648057 h 7013168"/>
                <a:gd name="connsiteX21" fmla="*/ 11693236 w 12034982"/>
                <a:gd name="connsiteY21" fmla="*/ 3703475 h 7013168"/>
                <a:gd name="connsiteX22" fmla="*/ 12034982 w 12034982"/>
                <a:gd name="connsiteY22" fmla="*/ 3712711 h 701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034982" h="7013168">
                  <a:moveTo>
                    <a:pt x="0" y="3204711"/>
                  </a:moveTo>
                  <a:cubicBezTo>
                    <a:pt x="327890" y="3187777"/>
                    <a:pt x="655781" y="3170844"/>
                    <a:pt x="822036" y="3223184"/>
                  </a:cubicBezTo>
                  <a:cubicBezTo>
                    <a:pt x="988291" y="3275524"/>
                    <a:pt x="948266" y="3287839"/>
                    <a:pt x="997527" y="3518748"/>
                  </a:cubicBezTo>
                  <a:cubicBezTo>
                    <a:pt x="1046788" y="3749657"/>
                    <a:pt x="1046788" y="4049839"/>
                    <a:pt x="1117600" y="4608639"/>
                  </a:cubicBezTo>
                  <a:cubicBezTo>
                    <a:pt x="1188412" y="5167439"/>
                    <a:pt x="1242291" y="7622772"/>
                    <a:pt x="1422400" y="6871548"/>
                  </a:cubicBezTo>
                  <a:cubicBezTo>
                    <a:pt x="1602509" y="6120324"/>
                    <a:pt x="1976581" y="85899"/>
                    <a:pt x="2198254" y="101293"/>
                  </a:cubicBezTo>
                  <a:cubicBezTo>
                    <a:pt x="2419927" y="116687"/>
                    <a:pt x="2527684" y="6962372"/>
                    <a:pt x="2752436" y="6963911"/>
                  </a:cubicBezTo>
                  <a:cubicBezTo>
                    <a:pt x="2977188" y="6965450"/>
                    <a:pt x="3326631" y="105912"/>
                    <a:pt x="3546764" y="110530"/>
                  </a:cubicBezTo>
                  <a:cubicBezTo>
                    <a:pt x="3766897" y="115148"/>
                    <a:pt x="3860800" y="6993159"/>
                    <a:pt x="4073236" y="6991620"/>
                  </a:cubicBezTo>
                  <a:cubicBezTo>
                    <a:pt x="4285672" y="6990081"/>
                    <a:pt x="4585855" y="110529"/>
                    <a:pt x="4821382" y="101293"/>
                  </a:cubicBezTo>
                  <a:cubicBezTo>
                    <a:pt x="5056909" y="92057"/>
                    <a:pt x="5286279" y="6931584"/>
                    <a:pt x="5486400" y="6936202"/>
                  </a:cubicBezTo>
                  <a:cubicBezTo>
                    <a:pt x="5686521" y="6940820"/>
                    <a:pt x="5788121" y="129002"/>
                    <a:pt x="6022109" y="129002"/>
                  </a:cubicBezTo>
                  <a:cubicBezTo>
                    <a:pt x="6256097" y="129002"/>
                    <a:pt x="6699442" y="6940820"/>
                    <a:pt x="6890327" y="6936202"/>
                  </a:cubicBezTo>
                  <a:cubicBezTo>
                    <a:pt x="7081212" y="6931584"/>
                    <a:pt x="6944206" y="104372"/>
                    <a:pt x="7167418" y="101293"/>
                  </a:cubicBezTo>
                  <a:cubicBezTo>
                    <a:pt x="7390630" y="98214"/>
                    <a:pt x="8000230" y="6914651"/>
                    <a:pt x="8229600" y="6917730"/>
                  </a:cubicBezTo>
                  <a:cubicBezTo>
                    <a:pt x="8458970" y="6920809"/>
                    <a:pt x="8305030" y="121306"/>
                    <a:pt x="8543636" y="119766"/>
                  </a:cubicBezTo>
                  <a:cubicBezTo>
                    <a:pt x="8782242" y="118226"/>
                    <a:pt x="9416472" y="6905414"/>
                    <a:pt x="9661236" y="6908493"/>
                  </a:cubicBezTo>
                  <a:cubicBezTo>
                    <a:pt x="9906000" y="6911572"/>
                    <a:pt x="9849042" y="883306"/>
                    <a:pt x="10012218" y="138239"/>
                  </a:cubicBezTo>
                  <a:cubicBezTo>
                    <a:pt x="10175394" y="-606828"/>
                    <a:pt x="10484812" y="1876214"/>
                    <a:pt x="10640291" y="2438093"/>
                  </a:cubicBezTo>
                  <a:cubicBezTo>
                    <a:pt x="10795770" y="2999972"/>
                    <a:pt x="10828097" y="3307850"/>
                    <a:pt x="10945091" y="3509511"/>
                  </a:cubicBezTo>
                  <a:cubicBezTo>
                    <a:pt x="11062085" y="3711172"/>
                    <a:pt x="11217563" y="3615730"/>
                    <a:pt x="11342254" y="3648057"/>
                  </a:cubicBezTo>
                  <a:cubicBezTo>
                    <a:pt x="11466945" y="3680384"/>
                    <a:pt x="11577781" y="3692699"/>
                    <a:pt x="11693236" y="3703475"/>
                  </a:cubicBezTo>
                  <a:cubicBezTo>
                    <a:pt x="11808691" y="3714251"/>
                    <a:pt x="11921836" y="3713481"/>
                    <a:pt x="12034982" y="3712711"/>
                  </a:cubicBezTo>
                </a:path>
              </a:pathLst>
            </a:custGeom>
            <a:noFill/>
            <a:ln w="34925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6750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1402841" y="2169146"/>
            <a:ext cx="9271204" cy="2846958"/>
            <a:chOff x="1402841" y="2169146"/>
            <a:chExt cx="9271204" cy="2846958"/>
          </a:xfrm>
        </p:grpSpPr>
        <p:grpSp>
          <p:nvGrpSpPr>
            <p:cNvPr id="4" name="Group 3"/>
            <p:cNvGrpSpPr/>
            <p:nvPr/>
          </p:nvGrpSpPr>
          <p:grpSpPr>
            <a:xfrm>
              <a:off x="1971295" y="2870087"/>
              <a:ext cx="3811905" cy="1595755"/>
              <a:chOff x="6749277" y="3336290"/>
              <a:chExt cx="3811905" cy="159575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749277" y="3343910"/>
                <a:ext cx="3811905" cy="1531620"/>
                <a:chOff x="1531620" y="2019300"/>
                <a:chExt cx="3811905" cy="1531620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1531620" y="3543300"/>
                  <a:ext cx="3811905" cy="76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126034" y="2019300"/>
                  <a:ext cx="14288" cy="1531620"/>
                </a:xfrm>
                <a:prstGeom prst="line">
                  <a:avLst/>
                </a:prstGeom>
                <a:ln w="381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Connector 5"/>
              <p:cNvCxnSpPr/>
              <p:nvPr/>
            </p:nvCxnSpPr>
            <p:spPr>
              <a:xfrm>
                <a:off x="9809655" y="4811395"/>
                <a:ext cx="0" cy="120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7007005" y="4310856"/>
                <a:ext cx="314630" cy="2539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924549" y="3336290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9681201" y="4318476"/>
                <a:ext cx="314630" cy="2539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9670101" y="391139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Symbol" panose="05050102010706020507" pitchFamily="18" charset="2"/>
                  </a:rPr>
                  <a:t>D</a:t>
                </a:r>
                <a:endParaRPr lang="en-GB" dirty="0">
                  <a:latin typeface="Symbol" panose="05050102010706020507" pitchFamily="18" charset="2"/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9598745" y="3343910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9988687" y="3352165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1402841" y="2379674"/>
              <a:ext cx="8002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 smtClean="0">
                  <a:latin typeface="Helvetica Condensed"/>
                </a:rPr>
                <a:t>(A)</a:t>
              </a:r>
              <a:endParaRPr lang="en-GB" sz="3600" dirty="0">
                <a:latin typeface="Helvetica Condense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61959" y="2197721"/>
              <a:ext cx="1625766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latin typeface="Symbol" panose="05050102010706020507" pitchFamily="18" charset="2"/>
                </a:rPr>
                <a:t>D</a:t>
              </a:r>
              <a:r>
                <a:rPr lang="en-GB" sz="2800" dirty="0" smtClean="0">
                  <a:latin typeface="Helvetica Condensed"/>
                </a:rPr>
                <a:t>&lt;&lt;</a:t>
              </a:r>
              <a:r>
                <a:rPr lang="en-GB" sz="2800" dirty="0" smtClean="0">
                  <a:latin typeface="Symbol" panose="05050102010706020507" pitchFamily="18" charset="2"/>
                </a:rPr>
                <a:t>n</a:t>
              </a:r>
              <a:r>
                <a:rPr lang="en-GB" sz="2800" baseline="-25000" dirty="0" smtClean="0">
                  <a:latin typeface="Helvetica Condensed"/>
                </a:rPr>
                <a:t>1</a:t>
              </a:r>
              <a:r>
                <a:rPr lang="en-GB" sz="2800" dirty="0" smtClean="0">
                  <a:latin typeface="Helvetica Condensed"/>
                </a:rPr>
                <a:t>-</a:t>
              </a:r>
              <a:r>
                <a:rPr lang="en-GB" sz="2800" dirty="0" smtClean="0">
                  <a:latin typeface="Symbol" panose="05050102010706020507" pitchFamily="18" charset="2"/>
                </a:rPr>
                <a:t>n</a:t>
              </a:r>
              <a:r>
                <a:rPr lang="en-GB" sz="2800" baseline="-25000" dirty="0" smtClean="0">
                  <a:latin typeface="Helvetica Condensed"/>
                </a:rPr>
                <a:t>2</a:t>
              </a:r>
              <a:endParaRPr lang="en-GB" sz="2800" dirty="0">
                <a:latin typeface="Symbol" panose="05050102010706020507" pitchFamily="18" charset="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66880" y="4431329"/>
              <a:ext cx="5341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smtClean="0">
                  <a:latin typeface="Symbol" panose="05050102010706020507" pitchFamily="18" charset="2"/>
                </a:rPr>
                <a:t>1</a:t>
              </a:r>
              <a:endParaRPr lang="en-GB" baseline="-25000" dirty="0">
                <a:latin typeface="Symbol" panose="05050102010706020507" pitchFamily="18" charset="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49787" y="4398642"/>
              <a:ext cx="5341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smtClean="0">
                  <a:latin typeface="Symbol" panose="05050102010706020507" pitchFamily="18" charset="2"/>
                </a:rPr>
                <a:t>2</a:t>
              </a:r>
              <a:endParaRPr lang="en-GB" baseline="-25000" dirty="0">
                <a:latin typeface="Symbol" panose="05050102010706020507" pitchFamily="18" charset="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32958" y="3482941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Symbol" panose="05050102010706020507" pitchFamily="18" charset="2"/>
                </a:rPr>
                <a:t>D</a:t>
              </a:r>
              <a:endParaRPr lang="en-GB" dirty="0">
                <a:latin typeface="Symbol" panose="05050102010706020507" pitchFamily="18" charset="2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352052" y="4365271"/>
              <a:ext cx="0" cy="120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6862140" y="2849132"/>
              <a:ext cx="3811905" cy="1616710"/>
              <a:chOff x="6749277" y="3343910"/>
              <a:chExt cx="3811905" cy="161671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749277" y="3343910"/>
                <a:ext cx="3811905" cy="1531620"/>
                <a:chOff x="1531620" y="2019300"/>
                <a:chExt cx="3811905" cy="1531620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1531620" y="3543300"/>
                  <a:ext cx="3811905" cy="76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126034" y="2019300"/>
                  <a:ext cx="14288" cy="1531620"/>
                </a:xfrm>
                <a:prstGeom prst="line">
                  <a:avLst/>
                </a:prstGeom>
                <a:ln w="381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29"/>
              <p:cNvCxnSpPr/>
              <p:nvPr/>
            </p:nvCxnSpPr>
            <p:spPr>
              <a:xfrm>
                <a:off x="8561880" y="4839970"/>
                <a:ext cx="0" cy="120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7393739" y="3977719"/>
                <a:ext cx="2147938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9598745" y="3343910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6293686" y="2351099"/>
              <a:ext cx="8002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 smtClean="0">
                  <a:latin typeface="Helvetica Condensed"/>
                </a:rPr>
                <a:t>(B)</a:t>
              </a:r>
              <a:endParaRPr lang="en-GB" sz="3600" dirty="0">
                <a:latin typeface="Helvetica Condensed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52804" y="2169146"/>
              <a:ext cx="1035861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latin typeface="Symbol" panose="05050102010706020507" pitchFamily="18" charset="2"/>
                </a:rPr>
                <a:t>n</a:t>
              </a:r>
              <a:r>
                <a:rPr lang="en-GB" sz="2800" baseline="-25000" dirty="0" smtClean="0">
                  <a:latin typeface="Helvetica Condensed"/>
                </a:rPr>
                <a:t>1</a:t>
              </a:r>
              <a:r>
                <a:rPr lang="en-GB" sz="2800" dirty="0" smtClean="0">
                  <a:latin typeface="Helvetica Condensed"/>
                </a:rPr>
                <a:t>=</a:t>
              </a:r>
              <a:r>
                <a:rPr lang="en-GB" sz="2800" dirty="0" smtClean="0">
                  <a:latin typeface="Symbol" panose="05050102010706020507" pitchFamily="18" charset="2"/>
                </a:rPr>
                <a:t>n</a:t>
              </a:r>
              <a:r>
                <a:rPr lang="en-GB" sz="2800" baseline="-25000" dirty="0" smtClean="0">
                  <a:latin typeface="Helvetica Condensed"/>
                </a:rPr>
                <a:t>2</a:t>
              </a:r>
              <a:endParaRPr lang="en-GB" sz="2800" dirty="0">
                <a:latin typeface="Symbol" panose="05050102010706020507" pitchFamily="18" charset="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88665" y="4431024"/>
              <a:ext cx="1300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smtClean="0">
                  <a:latin typeface="Symbol" panose="05050102010706020507" pitchFamily="18" charset="2"/>
                </a:rPr>
                <a:t>2</a:t>
              </a:r>
              <a:r>
                <a:rPr lang="en-GB" sz="3200" dirty="0" smtClean="0">
                  <a:latin typeface="Symbol" panose="05050102010706020507" pitchFamily="18" charset="2"/>
                </a:rPr>
                <a:t>=n</a:t>
              </a:r>
              <a:r>
                <a:rPr lang="en-GB" sz="3200" baseline="-25000" dirty="0" smtClean="0">
                  <a:latin typeface="Symbol" panose="05050102010706020507" pitchFamily="18" charset="2"/>
                </a:rPr>
                <a:t>1</a:t>
              </a:r>
              <a:endParaRPr lang="en-GB" baseline="-25000" dirty="0">
                <a:latin typeface="Symbol" panose="05050102010706020507" pitchFamily="18" charset="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02718" y="2947974"/>
              <a:ext cx="436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D</a:t>
              </a:r>
              <a:endParaRPr lang="en-GB" dirty="0">
                <a:latin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70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46" y="830328"/>
            <a:ext cx="4285395" cy="52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929323" y="978266"/>
            <a:ext cx="3811905" cy="1595755"/>
            <a:chOff x="6749277" y="3336290"/>
            <a:chExt cx="3811905" cy="1595755"/>
          </a:xfrm>
        </p:grpSpPr>
        <p:grpSp>
          <p:nvGrpSpPr>
            <p:cNvPr id="23" name="Group 22"/>
            <p:cNvGrpSpPr/>
            <p:nvPr/>
          </p:nvGrpSpPr>
          <p:grpSpPr>
            <a:xfrm>
              <a:off x="6749277" y="3343910"/>
              <a:ext cx="3811905" cy="1531620"/>
              <a:chOff x="1531620" y="2019300"/>
              <a:chExt cx="3811905" cy="153162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1">
                <a:off x="1531620" y="3543300"/>
                <a:ext cx="3811905" cy="76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2126034" y="2019300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>
              <a:off x="9809655" y="4811395"/>
              <a:ext cx="0" cy="120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007005" y="4310856"/>
              <a:ext cx="314630" cy="253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924549" y="3336290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681201" y="4318476"/>
              <a:ext cx="314630" cy="253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9670101" y="39113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Symbol" panose="05050102010706020507" pitchFamily="18" charset="2"/>
                </a:rPr>
                <a:t>D</a:t>
              </a:r>
              <a:endParaRPr lang="en-GB" dirty="0">
                <a:latin typeface="Symbol" panose="05050102010706020507" pitchFamily="18" charset="2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9598745" y="3343910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988687" y="3352165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360869" y="487853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Helvetica Condensed"/>
              </a:rPr>
              <a:t>(A)</a:t>
            </a:r>
            <a:endParaRPr lang="en-GB" sz="3600" dirty="0">
              <a:latin typeface="Helvetica Condense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9987" y="305900"/>
            <a:ext cx="1625766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800" dirty="0" smtClean="0">
                <a:latin typeface="Symbol" panose="05050102010706020507" pitchFamily="18" charset="2"/>
              </a:rPr>
              <a:t>D</a:t>
            </a:r>
            <a:r>
              <a:rPr lang="en-GB" sz="2800" dirty="0" smtClean="0">
                <a:latin typeface="Helvetica Condensed"/>
              </a:rPr>
              <a:t>&lt;&lt;</a:t>
            </a:r>
            <a:r>
              <a:rPr lang="en-GB" sz="2800" dirty="0" smtClean="0">
                <a:latin typeface="Symbol" panose="05050102010706020507" pitchFamily="18" charset="2"/>
              </a:rPr>
              <a:t>n</a:t>
            </a:r>
            <a:r>
              <a:rPr lang="en-GB" sz="2800" baseline="-25000" dirty="0" smtClean="0">
                <a:latin typeface="Helvetica Condensed"/>
              </a:rPr>
              <a:t>1</a:t>
            </a:r>
            <a:r>
              <a:rPr lang="en-GB" sz="2800" dirty="0" smtClean="0">
                <a:latin typeface="Helvetica Condensed"/>
              </a:rPr>
              <a:t>-</a:t>
            </a:r>
            <a:r>
              <a:rPr lang="en-GB" sz="2800" dirty="0" smtClean="0">
                <a:latin typeface="Symbol" panose="05050102010706020507" pitchFamily="18" charset="2"/>
              </a:rPr>
              <a:t>n</a:t>
            </a:r>
            <a:r>
              <a:rPr lang="en-GB" sz="2800" baseline="-25000" dirty="0" smtClean="0">
                <a:latin typeface="Helvetica Condensed"/>
              </a:rPr>
              <a:t>2</a:t>
            </a:r>
            <a:endParaRPr lang="en-GB" sz="2800" dirty="0">
              <a:latin typeface="Symbol" panose="05050102010706020507" pitchFamily="18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4908" y="2539508"/>
            <a:ext cx="534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Symbol" panose="05050102010706020507" pitchFamily="18" charset="2"/>
              </a:rPr>
              <a:t>n</a:t>
            </a:r>
            <a:r>
              <a:rPr lang="en-GB" sz="3200" baseline="-25000" dirty="0" smtClean="0">
                <a:latin typeface="Symbol" panose="05050102010706020507" pitchFamily="18" charset="2"/>
              </a:rPr>
              <a:t>1</a:t>
            </a:r>
            <a:endParaRPr lang="en-GB" baseline="-25000" dirty="0">
              <a:latin typeface="Symbol" panose="05050102010706020507" pitchFamily="18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7815" y="2506821"/>
            <a:ext cx="534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Symbol" panose="05050102010706020507" pitchFamily="18" charset="2"/>
              </a:rPr>
              <a:t>n</a:t>
            </a:r>
            <a:r>
              <a:rPr lang="en-GB" sz="3200" baseline="-25000" dirty="0" smtClean="0">
                <a:latin typeface="Symbol" panose="05050102010706020507" pitchFamily="18" charset="2"/>
              </a:rPr>
              <a:t>2</a:t>
            </a:r>
            <a:endParaRPr lang="en-GB" baseline="-25000" dirty="0">
              <a:latin typeface="Symbol" panose="05050102010706020507" pitchFamily="18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0986" y="159112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D</a:t>
            </a:r>
            <a:endParaRPr lang="en-GB" dirty="0">
              <a:latin typeface="Symbol" panose="05050102010706020507" pitchFamily="18" charset="2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310080" y="2473450"/>
            <a:ext cx="0" cy="12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820168" y="875118"/>
            <a:ext cx="3811905" cy="1698903"/>
            <a:chOff x="6749277" y="3261717"/>
            <a:chExt cx="3811905" cy="1698903"/>
          </a:xfrm>
        </p:grpSpPr>
        <p:grpSp>
          <p:nvGrpSpPr>
            <p:cNvPr id="17" name="Group 16"/>
            <p:cNvGrpSpPr/>
            <p:nvPr/>
          </p:nvGrpSpPr>
          <p:grpSpPr>
            <a:xfrm>
              <a:off x="6749277" y="3286018"/>
              <a:ext cx="3811905" cy="1589512"/>
              <a:chOff x="1531620" y="1961408"/>
              <a:chExt cx="3811905" cy="1589512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1531620" y="3543300"/>
                <a:ext cx="3811905" cy="76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682256" y="1961408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/>
            <p:cNvCxnSpPr/>
            <p:nvPr/>
          </p:nvCxnSpPr>
          <p:spPr>
            <a:xfrm>
              <a:off x="8561880" y="4839970"/>
              <a:ext cx="0" cy="120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960145" y="3977719"/>
              <a:ext cx="1152524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149761" y="3261717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251714" y="45927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Helvetica Condensed"/>
              </a:rPr>
              <a:t>(B)</a:t>
            </a:r>
            <a:endParaRPr lang="en-GB" sz="3600" dirty="0">
              <a:latin typeface="Helvetica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0832" y="277325"/>
            <a:ext cx="1035861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2800" dirty="0" smtClean="0">
                <a:latin typeface="Symbol" panose="05050102010706020507" pitchFamily="18" charset="2"/>
              </a:rPr>
              <a:t>n</a:t>
            </a:r>
            <a:r>
              <a:rPr lang="en-GB" sz="2800" baseline="-25000" dirty="0" smtClean="0">
                <a:latin typeface="Helvetica Condensed"/>
              </a:rPr>
              <a:t>1</a:t>
            </a:r>
            <a:r>
              <a:rPr lang="en-GB" sz="2800" dirty="0" smtClean="0">
                <a:latin typeface="Helvetica Condensed"/>
              </a:rPr>
              <a:t>=</a:t>
            </a:r>
            <a:r>
              <a:rPr lang="en-GB" sz="2800" dirty="0" smtClean="0">
                <a:latin typeface="Symbol" panose="05050102010706020507" pitchFamily="18" charset="2"/>
              </a:rPr>
              <a:t>n</a:t>
            </a:r>
            <a:r>
              <a:rPr lang="en-GB" sz="2800" baseline="-25000" dirty="0" smtClean="0">
                <a:latin typeface="Helvetica Condensed"/>
              </a:rPr>
              <a:t>2</a:t>
            </a:r>
            <a:endParaRPr lang="en-GB" sz="2800" dirty="0">
              <a:latin typeface="Symbol" panose="05050102010706020507" pitchFamily="18" charset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46693" y="2539203"/>
            <a:ext cx="1300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Symbol" panose="05050102010706020507" pitchFamily="18" charset="2"/>
              </a:rPr>
              <a:t>n</a:t>
            </a:r>
            <a:r>
              <a:rPr lang="en-GB" sz="3200" baseline="-25000" dirty="0" smtClean="0">
                <a:latin typeface="Symbol" panose="05050102010706020507" pitchFamily="18" charset="2"/>
              </a:rPr>
              <a:t>2</a:t>
            </a:r>
            <a:r>
              <a:rPr lang="en-GB" sz="3200" dirty="0" smtClean="0">
                <a:latin typeface="Symbol" panose="05050102010706020507" pitchFamily="18" charset="2"/>
              </a:rPr>
              <a:t>=n</a:t>
            </a:r>
            <a:r>
              <a:rPr lang="en-GB" sz="3200" baseline="-25000" dirty="0" smtClean="0">
                <a:latin typeface="Symbol" panose="05050102010706020507" pitchFamily="18" charset="2"/>
              </a:rPr>
              <a:t>1</a:t>
            </a:r>
            <a:endParaRPr lang="en-GB" baseline="-25000" dirty="0">
              <a:latin typeface="Symbol" panose="05050102010706020507" pitchFamily="18" charset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0746" y="1056153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Symbol" panose="05050102010706020507" pitchFamily="18" charset="2"/>
              </a:rPr>
              <a:t>D</a:t>
            </a:r>
            <a:endParaRPr lang="en-GB" dirty="0">
              <a:latin typeface="Symbol" panose="05050102010706020507" pitchFamily="18" charset="2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929323" y="4311566"/>
            <a:ext cx="3811905" cy="1595755"/>
            <a:chOff x="6749277" y="3336290"/>
            <a:chExt cx="3811905" cy="1595755"/>
          </a:xfrm>
        </p:grpSpPr>
        <p:grpSp>
          <p:nvGrpSpPr>
            <p:cNvPr id="55" name="Group 54"/>
            <p:cNvGrpSpPr/>
            <p:nvPr/>
          </p:nvGrpSpPr>
          <p:grpSpPr>
            <a:xfrm>
              <a:off x="6749277" y="3343910"/>
              <a:ext cx="3811905" cy="1531620"/>
              <a:chOff x="1531620" y="2019300"/>
              <a:chExt cx="3811905" cy="1531620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 flipV="1">
                <a:off x="1531620" y="3543300"/>
                <a:ext cx="3811905" cy="76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2126034" y="2019300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9809655" y="4811395"/>
              <a:ext cx="0" cy="120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924549" y="3336290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598745" y="3343910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9988687" y="3352165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2124908" y="5872808"/>
            <a:ext cx="534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Symbol" panose="05050102010706020507" pitchFamily="18" charset="2"/>
              </a:rPr>
              <a:t>n</a:t>
            </a:r>
            <a:r>
              <a:rPr lang="en-GB" sz="3200" baseline="-25000" dirty="0" smtClean="0">
                <a:latin typeface="Symbol" panose="05050102010706020507" pitchFamily="18" charset="2"/>
              </a:rPr>
              <a:t>1</a:t>
            </a:r>
            <a:endParaRPr lang="en-GB" baseline="-25000" dirty="0">
              <a:latin typeface="Symbol" panose="05050102010706020507" pitchFamily="18" charset="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07815" y="5840121"/>
            <a:ext cx="534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Symbol" panose="05050102010706020507" pitchFamily="18" charset="2"/>
              </a:rPr>
              <a:t>n</a:t>
            </a:r>
            <a:r>
              <a:rPr lang="en-GB" sz="3200" baseline="-25000" dirty="0" smtClean="0">
                <a:latin typeface="Symbol" panose="05050102010706020507" pitchFamily="18" charset="2"/>
              </a:rPr>
              <a:t>2</a:t>
            </a:r>
            <a:endParaRPr lang="en-GB" baseline="-25000" dirty="0">
              <a:latin typeface="Symbol" panose="05050102010706020507" pitchFamily="18" charset="2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2310080" y="5806750"/>
            <a:ext cx="0" cy="12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20168" y="4208418"/>
            <a:ext cx="3811905" cy="1698903"/>
            <a:chOff x="6749277" y="3261717"/>
            <a:chExt cx="3811905" cy="1698903"/>
          </a:xfrm>
        </p:grpSpPr>
        <p:grpSp>
          <p:nvGrpSpPr>
            <p:cNvPr id="49" name="Group 48"/>
            <p:cNvGrpSpPr/>
            <p:nvPr/>
          </p:nvGrpSpPr>
          <p:grpSpPr>
            <a:xfrm>
              <a:off x="6749277" y="3286018"/>
              <a:ext cx="3811905" cy="1589512"/>
              <a:chOff x="1531620" y="1961408"/>
              <a:chExt cx="3811905" cy="1589512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V="1">
                <a:off x="1531620" y="3543300"/>
                <a:ext cx="3811905" cy="76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682256" y="1961408"/>
                <a:ext cx="14288" cy="1531620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>
              <a:off x="8561880" y="4839970"/>
              <a:ext cx="0" cy="120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7960145" y="3977719"/>
              <a:ext cx="1152524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149761" y="3261717"/>
              <a:ext cx="14288" cy="153162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8146693" y="5872503"/>
            <a:ext cx="1300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Symbol" panose="05050102010706020507" pitchFamily="18" charset="2"/>
              </a:rPr>
              <a:t>n</a:t>
            </a:r>
            <a:r>
              <a:rPr lang="en-GB" sz="3200" baseline="-25000" dirty="0" smtClean="0">
                <a:latin typeface="Symbol" panose="05050102010706020507" pitchFamily="18" charset="2"/>
              </a:rPr>
              <a:t>2</a:t>
            </a:r>
            <a:r>
              <a:rPr lang="en-GB" sz="3200" dirty="0" smtClean="0">
                <a:latin typeface="Symbol" panose="05050102010706020507" pitchFamily="18" charset="2"/>
              </a:rPr>
              <a:t>=n</a:t>
            </a:r>
            <a:r>
              <a:rPr lang="en-GB" sz="3200" baseline="-25000" dirty="0" smtClean="0">
                <a:latin typeface="Symbol" panose="05050102010706020507" pitchFamily="18" charset="2"/>
              </a:rPr>
              <a:t>1</a:t>
            </a:r>
            <a:endParaRPr lang="en-GB" baseline="-25000" dirty="0">
              <a:latin typeface="Symbol" panose="05050102010706020507" pitchFamily="18" charset="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15571" y="4374664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Symbol" panose="05050102010706020507" pitchFamily="18" charset="2"/>
              </a:rPr>
              <a:t>3/2D</a:t>
            </a:r>
            <a:r>
              <a:rPr lang="en-GB" sz="3200" baseline="-25000" dirty="0" smtClean="0">
                <a:latin typeface="Symbol" panose="05050102010706020507" pitchFamily="18" charset="2"/>
              </a:rPr>
              <a:t>0</a:t>
            </a:r>
            <a:endParaRPr lang="en-GB" baseline="-25000" dirty="0">
              <a:latin typeface="Symbol" panose="05050102010706020507" pitchFamily="18" charset="2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2124872" y="4316234"/>
            <a:ext cx="696110" cy="1534572"/>
          </a:xfrm>
          <a:custGeom>
            <a:avLst/>
            <a:gdLst>
              <a:gd name="connsiteX0" fmla="*/ 0 w 828675"/>
              <a:gd name="connsiteY0" fmla="*/ 0 h 1504950"/>
              <a:gd name="connsiteX1" fmla="*/ 238125 w 828675"/>
              <a:gd name="connsiteY1" fmla="*/ 1104900 h 1504950"/>
              <a:gd name="connsiteX2" fmla="*/ 723900 w 828675"/>
              <a:gd name="connsiteY2" fmla="*/ 1314450 h 1504950"/>
              <a:gd name="connsiteX3" fmla="*/ 828675 w 828675"/>
              <a:gd name="connsiteY3" fmla="*/ 150495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8675" h="1504950">
                <a:moveTo>
                  <a:pt x="0" y="0"/>
                </a:moveTo>
                <a:cubicBezTo>
                  <a:pt x="58737" y="442912"/>
                  <a:pt x="117475" y="885825"/>
                  <a:pt x="238125" y="1104900"/>
                </a:cubicBezTo>
                <a:cubicBezTo>
                  <a:pt x="358775" y="1323975"/>
                  <a:pt x="625475" y="1247775"/>
                  <a:pt x="723900" y="1314450"/>
                </a:cubicBezTo>
                <a:cubicBezTo>
                  <a:pt x="822325" y="1381125"/>
                  <a:pt x="828675" y="1504950"/>
                  <a:pt x="828675" y="1504950"/>
                </a:cubicBezTo>
              </a:path>
            </a:pathLst>
          </a:cu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Freeform 67"/>
          <p:cNvSpPr/>
          <p:nvPr/>
        </p:nvSpPr>
        <p:spPr>
          <a:xfrm flipH="1">
            <a:off x="1820483" y="4309773"/>
            <a:ext cx="696110" cy="1534572"/>
          </a:xfrm>
          <a:custGeom>
            <a:avLst/>
            <a:gdLst>
              <a:gd name="connsiteX0" fmla="*/ 0 w 828675"/>
              <a:gd name="connsiteY0" fmla="*/ 0 h 1504950"/>
              <a:gd name="connsiteX1" fmla="*/ 238125 w 828675"/>
              <a:gd name="connsiteY1" fmla="*/ 1104900 h 1504950"/>
              <a:gd name="connsiteX2" fmla="*/ 723900 w 828675"/>
              <a:gd name="connsiteY2" fmla="*/ 1314450 h 1504950"/>
              <a:gd name="connsiteX3" fmla="*/ 828675 w 828675"/>
              <a:gd name="connsiteY3" fmla="*/ 150495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8675" h="1504950">
                <a:moveTo>
                  <a:pt x="0" y="0"/>
                </a:moveTo>
                <a:cubicBezTo>
                  <a:pt x="58737" y="442912"/>
                  <a:pt x="117475" y="885825"/>
                  <a:pt x="238125" y="1104900"/>
                </a:cubicBezTo>
                <a:cubicBezTo>
                  <a:pt x="358775" y="1323975"/>
                  <a:pt x="625475" y="1247775"/>
                  <a:pt x="723900" y="1314450"/>
                </a:cubicBezTo>
                <a:cubicBezTo>
                  <a:pt x="822325" y="1381125"/>
                  <a:pt x="828675" y="1504950"/>
                  <a:pt x="828675" y="1504950"/>
                </a:cubicBezTo>
              </a:path>
            </a:pathLst>
          </a:cu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Freeform 68"/>
          <p:cNvSpPr/>
          <p:nvPr/>
        </p:nvSpPr>
        <p:spPr>
          <a:xfrm>
            <a:off x="4777201" y="4312010"/>
            <a:ext cx="696110" cy="1534572"/>
          </a:xfrm>
          <a:custGeom>
            <a:avLst/>
            <a:gdLst>
              <a:gd name="connsiteX0" fmla="*/ 0 w 828675"/>
              <a:gd name="connsiteY0" fmla="*/ 0 h 1504950"/>
              <a:gd name="connsiteX1" fmla="*/ 238125 w 828675"/>
              <a:gd name="connsiteY1" fmla="*/ 1104900 h 1504950"/>
              <a:gd name="connsiteX2" fmla="*/ 723900 w 828675"/>
              <a:gd name="connsiteY2" fmla="*/ 1314450 h 1504950"/>
              <a:gd name="connsiteX3" fmla="*/ 828675 w 828675"/>
              <a:gd name="connsiteY3" fmla="*/ 150495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8675" h="1504950">
                <a:moveTo>
                  <a:pt x="0" y="0"/>
                </a:moveTo>
                <a:cubicBezTo>
                  <a:pt x="58737" y="442912"/>
                  <a:pt x="117475" y="885825"/>
                  <a:pt x="238125" y="1104900"/>
                </a:cubicBezTo>
                <a:cubicBezTo>
                  <a:pt x="358775" y="1323975"/>
                  <a:pt x="625475" y="1247775"/>
                  <a:pt x="723900" y="1314450"/>
                </a:cubicBezTo>
                <a:cubicBezTo>
                  <a:pt x="822325" y="1381125"/>
                  <a:pt x="828675" y="1504950"/>
                  <a:pt x="828675" y="1504950"/>
                </a:cubicBezTo>
              </a:path>
            </a:pathLst>
          </a:cu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Freeform 69"/>
          <p:cNvSpPr/>
          <p:nvPr/>
        </p:nvSpPr>
        <p:spPr>
          <a:xfrm flipH="1">
            <a:off x="4472812" y="4305549"/>
            <a:ext cx="696110" cy="1534572"/>
          </a:xfrm>
          <a:custGeom>
            <a:avLst/>
            <a:gdLst>
              <a:gd name="connsiteX0" fmla="*/ 0 w 828675"/>
              <a:gd name="connsiteY0" fmla="*/ 0 h 1504950"/>
              <a:gd name="connsiteX1" fmla="*/ 238125 w 828675"/>
              <a:gd name="connsiteY1" fmla="*/ 1104900 h 1504950"/>
              <a:gd name="connsiteX2" fmla="*/ 723900 w 828675"/>
              <a:gd name="connsiteY2" fmla="*/ 1314450 h 1504950"/>
              <a:gd name="connsiteX3" fmla="*/ 828675 w 828675"/>
              <a:gd name="connsiteY3" fmla="*/ 150495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8675" h="1504950">
                <a:moveTo>
                  <a:pt x="0" y="0"/>
                </a:moveTo>
                <a:cubicBezTo>
                  <a:pt x="58737" y="442912"/>
                  <a:pt x="117475" y="885825"/>
                  <a:pt x="238125" y="1104900"/>
                </a:cubicBezTo>
                <a:cubicBezTo>
                  <a:pt x="358775" y="1323975"/>
                  <a:pt x="625475" y="1247775"/>
                  <a:pt x="723900" y="1314450"/>
                </a:cubicBezTo>
                <a:cubicBezTo>
                  <a:pt x="822325" y="1381125"/>
                  <a:pt x="828675" y="1504950"/>
                  <a:pt x="828675" y="1504950"/>
                </a:cubicBezTo>
              </a:path>
            </a:pathLst>
          </a:cu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Freeform 70"/>
          <p:cNvSpPr/>
          <p:nvPr/>
        </p:nvSpPr>
        <p:spPr>
          <a:xfrm>
            <a:off x="7993944" y="4245671"/>
            <a:ext cx="2089856" cy="1576559"/>
          </a:xfrm>
          <a:custGeom>
            <a:avLst/>
            <a:gdLst>
              <a:gd name="connsiteX0" fmla="*/ 0 w 828675"/>
              <a:gd name="connsiteY0" fmla="*/ 0 h 1504950"/>
              <a:gd name="connsiteX1" fmla="*/ 238125 w 828675"/>
              <a:gd name="connsiteY1" fmla="*/ 1104900 h 1504950"/>
              <a:gd name="connsiteX2" fmla="*/ 723900 w 828675"/>
              <a:gd name="connsiteY2" fmla="*/ 1314450 h 1504950"/>
              <a:gd name="connsiteX3" fmla="*/ 828675 w 828675"/>
              <a:gd name="connsiteY3" fmla="*/ 150495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8675" h="1504950">
                <a:moveTo>
                  <a:pt x="0" y="0"/>
                </a:moveTo>
                <a:cubicBezTo>
                  <a:pt x="58737" y="442912"/>
                  <a:pt x="117475" y="885825"/>
                  <a:pt x="238125" y="1104900"/>
                </a:cubicBezTo>
                <a:cubicBezTo>
                  <a:pt x="358775" y="1323975"/>
                  <a:pt x="625475" y="1247775"/>
                  <a:pt x="723900" y="1314450"/>
                </a:cubicBezTo>
                <a:cubicBezTo>
                  <a:pt x="822325" y="1381125"/>
                  <a:pt x="828675" y="1504950"/>
                  <a:pt x="828675" y="1504950"/>
                </a:cubicBezTo>
              </a:path>
            </a:pathLst>
          </a:cu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Freeform 72"/>
          <p:cNvSpPr/>
          <p:nvPr/>
        </p:nvSpPr>
        <p:spPr>
          <a:xfrm flipH="1">
            <a:off x="7145084" y="4232719"/>
            <a:ext cx="2089856" cy="1576559"/>
          </a:xfrm>
          <a:custGeom>
            <a:avLst/>
            <a:gdLst>
              <a:gd name="connsiteX0" fmla="*/ 0 w 828675"/>
              <a:gd name="connsiteY0" fmla="*/ 0 h 1504950"/>
              <a:gd name="connsiteX1" fmla="*/ 238125 w 828675"/>
              <a:gd name="connsiteY1" fmla="*/ 1104900 h 1504950"/>
              <a:gd name="connsiteX2" fmla="*/ 723900 w 828675"/>
              <a:gd name="connsiteY2" fmla="*/ 1314450 h 1504950"/>
              <a:gd name="connsiteX3" fmla="*/ 828675 w 828675"/>
              <a:gd name="connsiteY3" fmla="*/ 150495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8675" h="1504950">
                <a:moveTo>
                  <a:pt x="0" y="0"/>
                </a:moveTo>
                <a:cubicBezTo>
                  <a:pt x="58737" y="442912"/>
                  <a:pt x="117475" y="885825"/>
                  <a:pt x="238125" y="1104900"/>
                </a:cubicBezTo>
                <a:cubicBezTo>
                  <a:pt x="358775" y="1323975"/>
                  <a:pt x="625475" y="1247775"/>
                  <a:pt x="723900" y="1314450"/>
                </a:cubicBezTo>
                <a:cubicBezTo>
                  <a:pt x="822325" y="1381125"/>
                  <a:pt x="828675" y="1504950"/>
                  <a:pt x="828675" y="1504950"/>
                </a:cubicBezTo>
              </a:path>
            </a:pathLst>
          </a:cu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Down Arrow 73"/>
          <p:cNvSpPr/>
          <p:nvPr/>
        </p:nvSpPr>
        <p:spPr>
          <a:xfrm>
            <a:off x="5741228" y="2831590"/>
            <a:ext cx="910595" cy="129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/>
          <p:cNvSpPr txBox="1"/>
          <p:nvPr/>
        </p:nvSpPr>
        <p:spPr>
          <a:xfrm>
            <a:off x="8360746" y="3484314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Symbol" panose="05050102010706020507" pitchFamily="18" charset="2"/>
              </a:rPr>
              <a:t>3</a:t>
            </a:r>
            <a:r>
              <a:rPr lang="en-GB" sz="3200" dirty="0" smtClean="0">
                <a:latin typeface="Symbol" panose="05050102010706020507" pitchFamily="18" charset="2"/>
              </a:rPr>
              <a:t>D</a:t>
            </a:r>
            <a:r>
              <a:rPr lang="en-GB" sz="3200" baseline="-25000" dirty="0" smtClean="0">
                <a:latin typeface="Symbol" panose="05050102010706020507" pitchFamily="18" charset="2"/>
              </a:rPr>
              <a:t>0</a:t>
            </a:r>
            <a:endParaRPr lang="en-GB" baseline="-25000" dirty="0">
              <a:latin typeface="Symbol" panose="05050102010706020507" pitchFamily="18" charset="2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7181366" y="4069089"/>
            <a:ext cx="2902434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046917" y="3516258"/>
            <a:ext cx="0" cy="2331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0196517" y="3491066"/>
            <a:ext cx="0" cy="2331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4843657" y="4443307"/>
            <a:ext cx="252078" cy="8032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813909" y="3968415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Symbol" panose="05050102010706020507" pitchFamily="18" charset="2"/>
              </a:rPr>
              <a:t>D</a:t>
            </a:r>
            <a:r>
              <a:rPr lang="en-GB" sz="2000" baseline="-25000" dirty="0" smtClean="0">
                <a:latin typeface="Symbol" panose="05050102010706020507" pitchFamily="18" charset="2"/>
              </a:rPr>
              <a:t>0</a:t>
            </a:r>
            <a:endParaRPr lang="en-GB" sz="1200" baseline="-25000" dirty="0">
              <a:latin typeface="Symbol" panose="05050102010706020507" pitchFamily="18" charset="2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4472812" y="3508957"/>
            <a:ext cx="0" cy="2331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5473311" y="3516258"/>
            <a:ext cx="0" cy="2331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4517322" y="3968415"/>
            <a:ext cx="955989" cy="9828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771741" y="3603473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Symbol" panose="05050102010706020507" pitchFamily="18" charset="2"/>
              </a:rPr>
              <a:t>2D</a:t>
            </a:r>
            <a:r>
              <a:rPr lang="en-GB" sz="2000" baseline="-25000" dirty="0" smtClean="0">
                <a:latin typeface="Symbol" panose="05050102010706020507" pitchFamily="18" charset="2"/>
              </a:rPr>
              <a:t>0</a:t>
            </a:r>
            <a:endParaRPr lang="en-GB" sz="1200" baseline="-25000" dirty="0">
              <a:latin typeface="Symbol" panose="05050102010706020507" pitchFamily="18" charset="2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2205232" y="4433782"/>
            <a:ext cx="252078" cy="8032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175484" y="395889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Symbol" panose="05050102010706020507" pitchFamily="18" charset="2"/>
              </a:rPr>
              <a:t>D</a:t>
            </a:r>
            <a:r>
              <a:rPr lang="en-GB" sz="2000" baseline="-25000" dirty="0" smtClean="0">
                <a:latin typeface="Symbol" panose="05050102010706020507" pitchFamily="18" charset="2"/>
              </a:rPr>
              <a:t>0</a:t>
            </a:r>
            <a:endParaRPr lang="en-GB" sz="1200" baseline="-25000" dirty="0">
              <a:latin typeface="Symbol" panose="05050102010706020507" pitchFamily="18" charset="2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1834387" y="3499432"/>
            <a:ext cx="0" cy="2331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2834886" y="3506733"/>
            <a:ext cx="0" cy="2331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133316" y="3593948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Symbol" panose="05050102010706020507" pitchFamily="18" charset="2"/>
              </a:rPr>
              <a:t>2D</a:t>
            </a:r>
            <a:r>
              <a:rPr lang="en-GB" sz="2000" baseline="-25000" dirty="0" smtClean="0">
                <a:latin typeface="Symbol" panose="05050102010706020507" pitchFamily="18" charset="2"/>
              </a:rPr>
              <a:t>0</a:t>
            </a:r>
            <a:endParaRPr lang="en-GB" sz="1200" baseline="-25000" dirty="0">
              <a:latin typeface="Symbol" panose="05050102010706020507" pitchFamily="18" charset="2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1860543" y="3968415"/>
            <a:ext cx="955989" cy="9828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34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612050" y="-212991"/>
            <a:ext cx="14036582" cy="7451991"/>
            <a:chOff x="-2612050" y="-212991"/>
            <a:chExt cx="14036582" cy="74519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6700" y="-212991"/>
              <a:ext cx="6077832" cy="745199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12050" y="-190500"/>
              <a:ext cx="8308882" cy="704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82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9" y="1212850"/>
            <a:ext cx="6013985" cy="16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43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940005" y="1538244"/>
            <a:ext cx="3308703" cy="2971417"/>
            <a:chOff x="1940005" y="1538244"/>
            <a:chExt cx="3308703" cy="2971417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3368304" y="3612812"/>
              <a:ext cx="1392455" cy="4627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2402834" y="3612812"/>
              <a:ext cx="965470" cy="755988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3356784" y="2338765"/>
              <a:ext cx="21678" cy="1274047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2355850" y="2992814"/>
              <a:ext cx="1022612" cy="602505"/>
            </a:xfrm>
            <a:prstGeom prst="straightConnector1">
              <a:avLst/>
            </a:prstGeom>
            <a:ln w="53975" cap="rnd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2"/>
            <p:cNvSpPr/>
            <p:nvPr/>
          </p:nvSpPr>
          <p:spPr>
            <a:xfrm rot="1440000">
              <a:off x="3140933" y="3102384"/>
              <a:ext cx="149397" cy="327164"/>
            </a:xfrm>
            <a:custGeom>
              <a:avLst/>
              <a:gdLst>
                <a:gd name="connsiteX0" fmla="*/ 96207 w 96207"/>
                <a:gd name="connsiteY0" fmla="*/ 0 h 184150"/>
                <a:gd name="connsiteX1" fmla="*/ 13657 w 96207"/>
                <a:gd name="connsiteY1" fmla="*/ 76200 h 184150"/>
                <a:gd name="connsiteX2" fmla="*/ 957 w 96207"/>
                <a:gd name="connsiteY2" fmla="*/ 1841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207" h="184150">
                  <a:moveTo>
                    <a:pt x="96207" y="0"/>
                  </a:moveTo>
                  <a:cubicBezTo>
                    <a:pt x="62869" y="22754"/>
                    <a:pt x="29532" y="45508"/>
                    <a:pt x="13657" y="76200"/>
                  </a:cubicBezTo>
                  <a:cubicBezTo>
                    <a:pt x="-2218" y="106892"/>
                    <a:pt x="-631" y="145521"/>
                    <a:pt x="957" y="18415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53281" y="2854813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Symbol" panose="05050102010706020507" pitchFamily="18" charset="2"/>
                </a:rPr>
                <a:t>a</a:t>
              </a:r>
              <a:endParaRPr lang="en-GB" dirty="0">
                <a:latin typeface="Symbol" panose="05050102010706020507" pitchFamily="18" charset="2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105955" y="2027607"/>
              <a:ext cx="476364" cy="172950"/>
            </a:xfrm>
            <a:custGeom>
              <a:avLst/>
              <a:gdLst>
                <a:gd name="connsiteX0" fmla="*/ 476364 w 476364"/>
                <a:gd name="connsiteY0" fmla="*/ 62036 h 172950"/>
                <a:gd name="connsiteX1" fmla="*/ 219189 w 476364"/>
                <a:gd name="connsiteY1" fmla="*/ 124 h 172950"/>
                <a:gd name="connsiteX2" fmla="*/ 114 w 476364"/>
                <a:gd name="connsiteY2" fmla="*/ 76324 h 172950"/>
                <a:gd name="connsiteX3" fmla="*/ 247764 w 476364"/>
                <a:gd name="connsiteY3" fmla="*/ 171574 h 172950"/>
                <a:gd name="connsiteX4" fmla="*/ 423976 w 476364"/>
                <a:gd name="connsiteY4" fmla="*/ 123949 h 17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364" h="172950">
                  <a:moveTo>
                    <a:pt x="476364" y="62036"/>
                  </a:moveTo>
                  <a:cubicBezTo>
                    <a:pt x="387464" y="29889"/>
                    <a:pt x="298564" y="-2257"/>
                    <a:pt x="219189" y="124"/>
                  </a:cubicBezTo>
                  <a:cubicBezTo>
                    <a:pt x="139814" y="2505"/>
                    <a:pt x="-4648" y="47749"/>
                    <a:pt x="114" y="76324"/>
                  </a:cubicBezTo>
                  <a:cubicBezTo>
                    <a:pt x="4876" y="104899"/>
                    <a:pt x="177120" y="163636"/>
                    <a:pt x="247764" y="171574"/>
                  </a:cubicBezTo>
                  <a:cubicBezTo>
                    <a:pt x="318408" y="179512"/>
                    <a:pt x="371192" y="151730"/>
                    <a:pt x="423976" y="123949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26583" y="1538244"/>
              <a:ext cx="460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latin typeface="Symbol" panose="05050102010706020507" pitchFamily="18" charset="2"/>
                </a:rPr>
                <a:t>W</a:t>
              </a:r>
              <a:endParaRPr lang="en-GB" sz="2800" dirty="0">
                <a:latin typeface="Symbol" panose="05050102010706020507" pitchFamily="18" charset="2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378462" y="2454347"/>
              <a:ext cx="1236432" cy="11409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790104" y="3401666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70763" y="2077155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98021" y="2522341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GB" sz="2000" baseline="-25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endParaRPr lang="en-GB" sz="20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 rot="20160000" flipH="1">
              <a:off x="3468944" y="2998587"/>
              <a:ext cx="149397" cy="327164"/>
            </a:xfrm>
            <a:custGeom>
              <a:avLst/>
              <a:gdLst>
                <a:gd name="connsiteX0" fmla="*/ 96207 w 96207"/>
                <a:gd name="connsiteY0" fmla="*/ 0 h 184150"/>
                <a:gd name="connsiteX1" fmla="*/ 13657 w 96207"/>
                <a:gd name="connsiteY1" fmla="*/ 76200 h 184150"/>
                <a:gd name="connsiteX2" fmla="*/ 957 w 96207"/>
                <a:gd name="connsiteY2" fmla="*/ 1841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207" h="184150">
                  <a:moveTo>
                    <a:pt x="96207" y="0"/>
                  </a:moveTo>
                  <a:cubicBezTo>
                    <a:pt x="62869" y="22754"/>
                    <a:pt x="29532" y="45508"/>
                    <a:pt x="13657" y="76200"/>
                  </a:cubicBezTo>
                  <a:cubicBezTo>
                    <a:pt x="-2218" y="106892"/>
                    <a:pt x="-631" y="145521"/>
                    <a:pt x="957" y="18415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16158" y="273988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Symbol" panose="05050102010706020507" pitchFamily="18" charset="2"/>
                </a:rPr>
                <a:t>g</a:t>
              </a:r>
              <a:r>
                <a:rPr lang="en-GB" i="1" baseline="-25000" dirty="0" err="1" smtClean="0">
                  <a:latin typeface="Symbol" panose="05050102010706020507" pitchFamily="18" charset="2"/>
                </a:rPr>
                <a:t>AB</a:t>
              </a:r>
              <a:endParaRPr lang="en-GB" i="1" baseline="-25000" dirty="0">
                <a:latin typeface="Symbol" panose="05050102010706020507" pitchFamily="18" charset="2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4563305" y="2502480"/>
              <a:ext cx="7458" cy="138398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3376831" y="3630305"/>
              <a:ext cx="1479912" cy="35955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940005" y="3924886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GB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789928" y="3320424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en-GB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899878" y="2197002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en-GB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2100000" flipH="1" flipV="1">
              <a:off x="3192867" y="3600384"/>
              <a:ext cx="356326" cy="433785"/>
            </a:xfrm>
            <a:custGeom>
              <a:avLst/>
              <a:gdLst>
                <a:gd name="connsiteX0" fmla="*/ 96207 w 96207"/>
                <a:gd name="connsiteY0" fmla="*/ 0 h 184150"/>
                <a:gd name="connsiteX1" fmla="*/ 13657 w 96207"/>
                <a:gd name="connsiteY1" fmla="*/ 76200 h 184150"/>
                <a:gd name="connsiteX2" fmla="*/ 957 w 96207"/>
                <a:gd name="connsiteY2" fmla="*/ 1841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207" h="184150">
                  <a:moveTo>
                    <a:pt x="96207" y="0"/>
                  </a:moveTo>
                  <a:cubicBezTo>
                    <a:pt x="62869" y="22754"/>
                    <a:pt x="29532" y="45508"/>
                    <a:pt x="13657" y="76200"/>
                  </a:cubicBezTo>
                  <a:cubicBezTo>
                    <a:pt x="-2218" y="106892"/>
                    <a:pt x="-631" y="145521"/>
                    <a:pt x="957" y="18415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55700" y="3853092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Symbol" panose="05050102010706020507" pitchFamily="18" charset="2"/>
                </a:rPr>
                <a:t>f</a:t>
              </a:r>
              <a:r>
                <a:rPr lang="en-GB" i="1" baseline="-25000" dirty="0" err="1" smtClean="0">
                  <a:latin typeface="Symbol" panose="05050102010706020507" pitchFamily="18" charset="2"/>
                </a:rPr>
                <a:t>AB</a:t>
              </a:r>
              <a:endParaRPr lang="en-GB" i="1" baseline="-25000" dirty="0">
                <a:latin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163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836861" y="1205646"/>
            <a:ext cx="4371703" cy="3226337"/>
            <a:chOff x="868611" y="1186596"/>
            <a:chExt cx="4371703" cy="3226337"/>
          </a:xfrm>
        </p:grpSpPr>
        <p:sp>
          <p:nvSpPr>
            <p:cNvPr id="4" name="Oval 3"/>
            <p:cNvSpPr/>
            <p:nvPr/>
          </p:nvSpPr>
          <p:spPr>
            <a:xfrm rot="-2700000">
              <a:off x="868611" y="2803981"/>
              <a:ext cx="4371703" cy="15065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/>
            <p:cNvSpPr/>
            <p:nvPr/>
          </p:nvSpPr>
          <p:spPr>
            <a:xfrm rot="2700000">
              <a:off x="2411906" y="3045573"/>
              <a:ext cx="1515848" cy="77976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>
              <a:endCxn id="5" idx="2"/>
            </p:cNvCxnSpPr>
            <p:nvPr/>
          </p:nvCxnSpPr>
          <p:spPr>
            <a:xfrm flipH="1" flipV="1">
              <a:off x="2633896" y="2899521"/>
              <a:ext cx="547454" cy="510429"/>
            </a:xfrm>
            <a:prstGeom prst="straightConnector1">
              <a:avLst/>
            </a:prstGeom>
            <a:ln w="539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5" idx="5"/>
            </p:cNvCxnSpPr>
            <p:nvPr/>
          </p:nvCxnSpPr>
          <p:spPr>
            <a:xfrm>
              <a:off x="3181351" y="3409950"/>
              <a:ext cx="172500" cy="599406"/>
            </a:xfrm>
            <a:prstGeom prst="straightConnector1">
              <a:avLst/>
            </a:prstGeom>
            <a:ln w="539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4" idx="6"/>
            </p:cNvCxnSpPr>
            <p:nvPr/>
          </p:nvCxnSpPr>
          <p:spPr>
            <a:xfrm flipV="1">
              <a:off x="3181350" y="2011642"/>
              <a:ext cx="1418743" cy="1398308"/>
            </a:xfrm>
            <a:prstGeom prst="straightConnector1">
              <a:avLst/>
            </a:prstGeom>
            <a:ln w="539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188880" y="1316676"/>
              <a:ext cx="11520" cy="20996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558765" y="1186596"/>
              <a:ext cx="6110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GB" sz="32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GB" sz="3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34286" y="1517083"/>
              <a:ext cx="5838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r>
                <a:rPr lang="en-GB" sz="32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GB" sz="3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30199" y="2366488"/>
              <a:ext cx="5838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r>
                <a:rPr lang="en-GB" sz="32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GB" sz="3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36154" y="3828158"/>
              <a:ext cx="5838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r>
                <a:rPr lang="en-GB" sz="32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GB" sz="3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3219450" y="2508251"/>
              <a:ext cx="528404" cy="311150"/>
            </a:xfrm>
            <a:custGeom>
              <a:avLst/>
              <a:gdLst>
                <a:gd name="connsiteX0" fmla="*/ 0 w 1117600"/>
                <a:gd name="connsiteY0" fmla="*/ 227 h 546327"/>
                <a:gd name="connsiteX1" fmla="*/ 730250 w 1117600"/>
                <a:gd name="connsiteY1" fmla="*/ 89127 h 546327"/>
                <a:gd name="connsiteX2" fmla="*/ 1117600 w 1117600"/>
                <a:gd name="connsiteY2" fmla="*/ 546327 h 54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7600" h="546327">
                  <a:moveTo>
                    <a:pt x="0" y="227"/>
                  </a:moveTo>
                  <a:cubicBezTo>
                    <a:pt x="271991" y="-832"/>
                    <a:pt x="543983" y="-1890"/>
                    <a:pt x="730250" y="89127"/>
                  </a:cubicBezTo>
                  <a:cubicBezTo>
                    <a:pt x="916517" y="180144"/>
                    <a:pt x="1017058" y="363235"/>
                    <a:pt x="1117600" y="546327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66787" y="2087191"/>
              <a:ext cx="397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q</a:t>
              </a:r>
              <a:endParaRPr lang="en-GB" sz="3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 flipV="1">
              <a:off x="1663700" y="3308350"/>
              <a:ext cx="1506130" cy="101600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445910" y="1377338"/>
              <a:ext cx="731449" cy="19723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2773993" y="3162300"/>
              <a:ext cx="96207" cy="184150"/>
            </a:xfrm>
            <a:custGeom>
              <a:avLst/>
              <a:gdLst>
                <a:gd name="connsiteX0" fmla="*/ 96207 w 96207"/>
                <a:gd name="connsiteY0" fmla="*/ 0 h 184150"/>
                <a:gd name="connsiteX1" fmla="*/ 13657 w 96207"/>
                <a:gd name="connsiteY1" fmla="*/ 76200 h 184150"/>
                <a:gd name="connsiteX2" fmla="*/ 957 w 96207"/>
                <a:gd name="connsiteY2" fmla="*/ 1841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207" h="184150">
                  <a:moveTo>
                    <a:pt x="96207" y="0"/>
                  </a:moveTo>
                  <a:cubicBezTo>
                    <a:pt x="62869" y="22754"/>
                    <a:pt x="29532" y="45508"/>
                    <a:pt x="13657" y="76200"/>
                  </a:cubicBezTo>
                  <a:cubicBezTo>
                    <a:pt x="-2218" y="106892"/>
                    <a:pt x="-631" y="145521"/>
                    <a:pt x="957" y="18415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13242" y="3298317"/>
              <a:ext cx="397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f</a:t>
              </a:r>
              <a:endParaRPr lang="en-GB" sz="3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663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4398" y="1956718"/>
            <a:ext cx="3878144" cy="1775600"/>
            <a:chOff x="874398" y="1956718"/>
            <a:chExt cx="3878144" cy="1775600"/>
          </a:xfrm>
        </p:grpSpPr>
        <p:grpSp>
          <p:nvGrpSpPr>
            <p:cNvPr id="41" name="Group 40"/>
            <p:cNvGrpSpPr/>
            <p:nvPr/>
          </p:nvGrpSpPr>
          <p:grpSpPr>
            <a:xfrm>
              <a:off x="874398" y="1956718"/>
              <a:ext cx="3878144" cy="1775600"/>
              <a:chOff x="874398" y="1956718"/>
              <a:chExt cx="3878144" cy="177560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874398" y="1956718"/>
                <a:ext cx="3761680" cy="1347930"/>
                <a:chOff x="874398" y="1956718"/>
                <a:chExt cx="3761680" cy="1347930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1671158" y="1956718"/>
                  <a:ext cx="2158475" cy="1347930"/>
                </a:xfrm>
                <a:custGeom>
                  <a:avLst/>
                  <a:gdLst>
                    <a:gd name="connsiteX0" fmla="*/ 3602411 w 4519360"/>
                    <a:gd name="connsiteY0" fmla="*/ 2760 h 2045657"/>
                    <a:gd name="connsiteX1" fmla="*/ 4516811 w 4519360"/>
                    <a:gd name="connsiteY1" fmla="*/ 778615 h 2045657"/>
                    <a:gd name="connsiteX2" fmla="*/ 3824084 w 4519360"/>
                    <a:gd name="connsiteY2" fmla="*/ 1757669 h 2045657"/>
                    <a:gd name="connsiteX3" fmla="*/ 2364738 w 4519360"/>
                    <a:gd name="connsiteY3" fmla="*/ 1489815 h 2045657"/>
                    <a:gd name="connsiteX4" fmla="*/ 656011 w 4519360"/>
                    <a:gd name="connsiteY4" fmla="*/ 2043997 h 2045657"/>
                    <a:gd name="connsiteX5" fmla="*/ 229 w 4519360"/>
                    <a:gd name="connsiteY5" fmla="*/ 1277378 h 2045657"/>
                    <a:gd name="connsiteX6" fmla="*/ 711429 w 4519360"/>
                    <a:gd name="connsiteY6" fmla="*/ 270615 h 2045657"/>
                    <a:gd name="connsiteX7" fmla="*/ 2207720 w 4519360"/>
                    <a:gd name="connsiteY7" fmla="*/ 510760 h 2045657"/>
                    <a:gd name="connsiteX8" fmla="*/ 3602411 w 4519360"/>
                    <a:gd name="connsiteY8" fmla="*/ 2760 h 204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19360" h="2045657">
                      <a:moveTo>
                        <a:pt x="3602411" y="2760"/>
                      </a:moveTo>
                      <a:cubicBezTo>
                        <a:pt x="3987260" y="47403"/>
                        <a:pt x="4479866" y="486130"/>
                        <a:pt x="4516811" y="778615"/>
                      </a:cubicBezTo>
                      <a:cubicBezTo>
                        <a:pt x="4553756" y="1071100"/>
                        <a:pt x="4182763" y="1639136"/>
                        <a:pt x="3824084" y="1757669"/>
                      </a:cubicBezTo>
                      <a:cubicBezTo>
                        <a:pt x="3465405" y="1876202"/>
                        <a:pt x="2892750" y="1442094"/>
                        <a:pt x="2364738" y="1489815"/>
                      </a:cubicBezTo>
                      <a:cubicBezTo>
                        <a:pt x="1836726" y="1537536"/>
                        <a:pt x="1050096" y="2079403"/>
                        <a:pt x="656011" y="2043997"/>
                      </a:cubicBezTo>
                      <a:cubicBezTo>
                        <a:pt x="261926" y="2008591"/>
                        <a:pt x="-9007" y="1572942"/>
                        <a:pt x="229" y="1277378"/>
                      </a:cubicBezTo>
                      <a:cubicBezTo>
                        <a:pt x="9465" y="981814"/>
                        <a:pt x="343514" y="398385"/>
                        <a:pt x="711429" y="270615"/>
                      </a:cubicBezTo>
                      <a:cubicBezTo>
                        <a:pt x="1079344" y="142845"/>
                        <a:pt x="1733587" y="552324"/>
                        <a:pt x="2207720" y="510760"/>
                      </a:cubicBezTo>
                      <a:cubicBezTo>
                        <a:pt x="2681853" y="469196"/>
                        <a:pt x="3217562" y="-41883"/>
                        <a:pt x="3602411" y="2760"/>
                      </a:cubicBezTo>
                      <a:close/>
                    </a:path>
                  </a:pathLst>
                </a:custGeom>
                <a:pattFill prst="pct20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3275251" y="2476036"/>
                  <a:ext cx="174172" cy="15675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874398" y="2612837"/>
                  <a:ext cx="11721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Helvetica Condensed"/>
                    </a:rPr>
                    <a:t>nucleus 1</a:t>
                  </a:r>
                  <a:endParaRPr lang="en-GB" dirty="0">
                    <a:latin typeface="Helvetica Condensed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463962" y="2537199"/>
                  <a:ext cx="11721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Helvetica Condensed"/>
                    </a:rPr>
                    <a:t>nucleus 2</a:t>
                  </a:r>
                  <a:endParaRPr lang="en-GB" dirty="0">
                    <a:latin typeface="Helvetica Condensed"/>
                  </a:endParaRPr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2010952" y="2525532"/>
                  <a:ext cx="434975" cy="380999"/>
                  <a:chOff x="4905375" y="2252662"/>
                  <a:chExt cx="1766888" cy="1633537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4905375" y="2252662"/>
                    <a:ext cx="771525" cy="714375"/>
                  </a:xfrm>
                  <a:prstGeom prst="ellipse">
                    <a:avLst/>
                  </a:prstGeom>
                  <a:solidFill>
                    <a:schemeClr val="bg2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" name="Oval 4"/>
                  <p:cNvSpPr/>
                  <p:nvPr/>
                </p:nvSpPr>
                <p:spPr>
                  <a:xfrm>
                    <a:off x="5900738" y="2252662"/>
                    <a:ext cx="771525" cy="714375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4905375" y="3171824"/>
                    <a:ext cx="771525" cy="714375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5900738" y="3171824"/>
                    <a:ext cx="771525" cy="714375"/>
                  </a:xfrm>
                  <a:prstGeom prst="ellipse">
                    <a:avLst/>
                  </a:prstGeom>
                  <a:solidFill>
                    <a:schemeClr val="bg2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6296025" y="2376488"/>
                    <a:ext cx="4763" cy="428625"/>
                  </a:xfrm>
                  <a:prstGeom prst="line">
                    <a:avLst/>
                  </a:prstGeom>
                  <a:ln w="34925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/>
                  <p:cNvCxnSpPr/>
                  <p:nvPr/>
                </p:nvCxnSpPr>
                <p:spPr>
                  <a:xfrm flipH="1">
                    <a:off x="6086475" y="2609849"/>
                    <a:ext cx="419100" cy="3175"/>
                  </a:xfrm>
                  <a:prstGeom prst="line">
                    <a:avLst/>
                  </a:prstGeom>
                  <a:ln w="34925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>
                    <a:off x="5311775" y="3316288"/>
                    <a:ext cx="4763" cy="428625"/>
                  </a:xfrm>
                  <a:prstGeom prst="line">
                    <a:avLst/>
                  </a:prstGeom>
                  <a:ln w="34925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H="1">
                    <a:off x="5102225" y="3549649"/>
                    <a:ext cx="419100" cy="3175"/>
                  </a:xfrm>
                  <a:prstGeom prst="line">
                    <a:avLst/>
                  </a:prstGeom>
                  <a:ln w="34925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3292039" y="1956718"/>
                  <a:ext cx="3642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GB" baseline="30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  <a:endParaRPr lang="en-GB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60129" y="2554413"/>
                <a:ext cx="782558" cy="13773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2162588" y="3209098"/>
                <a:ext cx="25899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Electric field gradient along the bond</a:t>
                </a:r>
                <a:endParaRPr lang="en-GB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3356194" y="2508202"/>
              <a:ext cx="1173" cy="99971"/>
            </a:xfrm>
            <a:prstGeom prst="line">
              <a:avLst/>
            </a:prstGeom>
            <a:ln w="349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3304607" y="2562630"/>
              <a:ext cx="103175" cy="741"/>
            </a:xfrm>
            <a:prstGeom prst="line">
              <a:avLst/>
            </a:prstGeom>
            <a:ln w="349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73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31251" y="343424"/>
            <a:ext cx="8750708" cy="4767860"/>
            <a:chOff x="1931251" y="343424"/>
            <a:chExt cx="8750708" cy="47678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931251" y="2723495"/>
              <a:ext cx="546100" cy="63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477351" y="1225484"/>
              <a:ext cx="360117" cy="1498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2477351" y="2729845"/>
              <a:ext cx="360117" cy="1498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56322" y="1225484"/>
              <a:ext cx="546100" cy="635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56322" y="2291842"/>
              <a:ext cx="546100" cy="635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837468" y="3263024"/>
              <a:ext cx="546100" cy="635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65749" y="4234206"/>
              <a:ext cx="546100" cy="635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477351" y="2291842"/>
              <a:ext cx="360117" cy="4443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488463" y="2729845"/>
              <a:ext cx="349005" cy="5395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411849" y="1040745"/>
              <a:ext cx="106902" cy="1910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528277" y="1040745"/>
              <a:ext cx="546100" cy="635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402422" y="2282317"/>
              <a:ext cx="31439" cy="1631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442556" y="2445419"/>
              <a:ext cx="546100" cy="635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402422" y="3269375"/>
              <a:ext cx="59001" cy="1071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75036" y="3376476"/>
              <a:ext cx="546100" cy="635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3411849" y="4049467"/>
              <a:ext cx="106902" cy="1910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28277" y="4043117"/>
              <a:ext cx="546100" cy="635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633473" y="3861699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GB" baseline="-25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=3/2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87154" y="2896867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GB" baseline="-25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=1/2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90051" y="1925133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GB" baseline="-25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=-1/2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0911" y="853831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GB" baseline="-25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=-3/2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21942" y="347519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Zeeman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411849" y="343424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Quadrupolar</a:t>
              </a:r>
              <a:endParaRPr lang="en-GB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4117102" y="1038497"/>
              <a:ext cx="0" cy="193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117102" y="950499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/8(3cos</a:t>
              </a:r>
              <a:r>
                <a:rPr lang="en-GB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q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-1)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47644" y="2135419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/8(3cos</a:t>
              </a:r>
              <a:r>
                <a:rPr lang="en-GB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q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-1)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4052153" y="2291842"/>
              <a:ext cx="0" cy="1486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34749" y="3078358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/8(3cos</a:t>
              </a:r>
              <a:r>
                <a:rPr lang="en-GB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q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-1)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4074377" y="3234192"/>
              <a:ext cx="0" cy="1486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117102" y="4049467"/>
              <a:ext cx="0" cy="193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117102" y="3960345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/8(3cos</a:t>
              </a:r>
              <a:r>
                <a:rPr lang="en-GB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q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-1)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601301" y="1047095"/>
              <a:ext cx="12700" cy="139338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3858358" y="2448594"/>
              <a:ext cx="843" cy="89899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3633407" y="3411711"/>
              <a:ext cx="4407" cy="60400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6377589" y="643370"/>
              <a:ext cx="4304370" cy="4467914"/>
              <a:chOff x="1865304" y="4577379"/>
              <a:chExt cx="4304370" cy="4467914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058672" y="6126854"/>
                <a:ext cx="3811905" cy="1698903"/>
                <a:chOff x="6749277" y="3261717"/>
                <a:chExt cx="3811905" cy="1698903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6749277" y="3286018"/>
                  <a:ext cx="3811905" cy="1589512"/>
                  <a:chOff x="1531620" y="1961408"/>
                  <a:chExt cx="3811905" cy="1589512"/>
                </a:xfrm>
              </p:grpSpPr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1531620" y="3543300"/>
                    <a:ext cx="3811905" cy="762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2682256" y="1961408"/>
                    <a:ext cx="14288" cy="1531620"/>
                  </a:xfrm>
                  <a:prstGeom prst="line">
                    <a:avLst/>
                  </a:prstGeom>
                  <a:ln w="38100" cap="rnd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8561880" y="4839970"/>
                  <a:ext cx="0" cy="1206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flipH="1">
                  <a:off x="7960145" y="3977719"/>
                  <a:ext cx="1152524" cy="0"/>
                </a:xfrm>
                <a:prstGeom prst="line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9149761" y="3261717"/>
                  <a:ext cx="14288" cy="1531620"/>
                </a:xfrm>
                <a:prstGeom prst="line">
                  <a:avLst/>
                </a:prstGeom>
                <a:ln w="381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TextBox 80"/>
              <p:cNvSpPr txBox="1"/>
              <p:nvPr/>
            </p:nvSpPr>
            <p:spPr>
              <a:xfrm>
                <a:off x="3726635" y="7705647"/>
                <a:ext cx="13007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 smtClean="0">
                    <a:latin typeface="Symbol" panose="05050102010706020507" pitchFamily="18" charset="2"/>
                  </a:rPr>
                  <a:t>n</a:t>
                </a:r>
                <a:r>
                  <a:rPr lang="en-GB" sz="3200" baseline="-25000" dirty="0" smtClean="0">
                    <a:latin typeface="Symbol" panose="05050102010706020507" pitchFamily="18" charset="2"/>
                  </a:rPr>
                  <a:t>0</a:t>
                </a:r>
                <a:endParaRPr lang="en-GB" baseline="-25000" dirty="0">
                  <a:latin typeface="Symbol" panose="05050102010706020507" pitchFamily="18" charset="2"/>
                </a:endParaRP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232448" y="6164107"/>
                <a:ext cx="2089856" cy="1576559"/>
              </a:xfrm>
              <a:custGeom>
                <a:avLst/>
                <a:gdLst>
                  <a:gd name="connsiteX0" fmla="*/ 0 w 828675"/>
                  <a:gd name="connsiteY0" fmla="*/ 0 h 1504950"/>
                  <a:gd name="connsiteX1" fmla="*/ 238125 w 828675"/>
                  <a:gd name="connsiteY1" fmla="*/ 1104900 h 1504950"/>
                  <a:gd name="connsiteX2" fmla="*/ 723900 w 828675"/>
                  <a:gd name="connsiteY2" fmla="*/ 1314450 h 1504950"/>
                  <a:gd name="connsiteX3" fmla="*/ 828675 w 828675"/>
                  <a:gd name="connsiteY3" fmla="*/ 1504950 h 150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8675" h="1504950">
                    <a:moveTo>
                      <a:pt x="0" y="0"/>
                    </a:moveTo>
                    <a:cubicBezTo>
                      <a:pt x="58737" y="442912"/>
                      <a:pt x="117475" y="885825"/>
                      <a:pt x="238125" y="1104900"/>
                    </a:cubicBezTo>
                    <a:cubicBezTo>
                      <a:pt x="358775" y="1323975"/>
                      <a:pt x="625475" y="1247775"/>
                      <a:pt x="723900" y="1314450"/>
                    </a:cubicBezTo>
                    <a:cubicBezTo>
                      <a:pt x="822325" y="1381125"/>
                      <a:pt x="828675" y="1504950"/>
                      <a:pt x="828675" y="1504950"/>
                    </a:cubicBezTo>
                  </a:path>
                </a:pathLst>
              </a:cu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Freeform 83"/>
              <p:cNvSpPr/>
              <p:nvPr/>
            </p:nvSpPr>
            <p:spPr>
              <a:xfrm flipH="1">
                <a:off x="2383588" y="6151155"/>
                <a:ext cx="2089856" cy="1576559"/>
              </a:xfrm>
              <a:custGeom>
                <a:avLst/>
                <a:gdLst>
                  <a:gd name="connsiteX0" fmla="*/ 0 w 828675"/>
                  <a:gd name="connsiteY0" fmla="*/ 0 h 1504950"/>
                  <a:gd name="connsiteX1" fmla="*/ 238125 w 828675"/>
                  <a:gd name="connsiteY1" fmla="*/ 1104900 h 1504950"/>
                  <a:gd name="connsiteX2" fmla="*/ 723900 w 828675"/>
                  <a:gd name="connsiteY2" fmla="*/ 1314450 h 1504950"/>
                  <a:gd name="connsiteX3" fmla="*/ 828675 w 828675"/>
                  <a:gd name="connsiteY3" fmla="*/ 1504950 h 150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8675" h="1504950">
                    <a:moveTo>
                      <a:pt x="0" y="0"/>
                    </a:moveTo>
                    <a:cubicBezTo>
                      <a:pt x="58737" y="442912"/>
                      <a:pt x="117475" y="885825"/>
                      <a:pt x="238125" y="1104900"/>
                    </a:cubicBezTo>
                    <a:cubicBezTo>
                      <a:pt x="358775" y="1323975"/>
                      <a:pt x="625475" y="1247775"/>
                      <a:pt x="723900" y="1314450"/>
                    </a:cubicBezTo>
                    <a:cubicBezTo>
                      <a:pt x="822325" y="1381125"/>
                      <a:pt x="828675" y="1504950"/>
                      <a:pt x="828675" y="1504950"/>
                    </a:cubicBezTo>
                  </a:path>
                </a:pathLst>
              </a:cu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 flipH="1">
                <a:off x="2407141" y="8545172"/>
                <a:ext cx="2902434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5322304" y="6214008"/>
                <a:ext cx="0" cy="233116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374496" y="6178828"/>
                <a:ext cx="0" cy="233116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Freeform 93"/>
              <p:cNvSpPr/>
              <p:nvPr/>
            </p:nvSpPr>
            <p:spPr>
              <a:xfrm>
                <a:off x="3670265" y="4829440"/>
                <a:ext cx="261937" cy="2907418"/>
              </a:xfrm>
              <a:custGeom>
                <a:avLst/>
                <a:gdLst>
                  <a:gd name="connsiteX0" fmla="*/ 0 w 261937"/>
                  <a:gd name="connsiteY0" fmla="*/ 1809754 h 1824041"/>
                  <a:gd name="connsiteX1" fmla="*/ 138112 w 261937"/>
                  <a:gd name="connsiteY1" fmla="*/ 4 h 1824041"/>
                  <a:gd name="connsiteX2" fmla="*/ 261937 w 261937"/>
                  <a:gd name="connsiteY2" fmla="*/ 1824041 h 182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937" h="1824041">
                    <a:moveTo>
                      <a:pt x="0" y="1809754"/>
                    </a:moveTo>
                    <a:cubicBezTo>
                      <a:pt x="47228" y="903688"/>
                      <a:pt x="94456" y="-2377"/>
                      <a:pt x="138112" y="4"/>
                    </a:cubicBezTo>
                    <a:cubicBezTo>
                      <a:pt x="181768" y="2385"/>
                      <a:pt x="221852" y="913213"/>
                      <a:pt x="261937" y="1824041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6" name="Straight Arrow Connector 95"/>
              <p:cNvCxnSpPr/>
              <p:nvPr/>
            </p:nvCxnSpPr>
            <p:spPr>
              <a:xfrm flipH="1">
                <a:off x="4572000" y="6126854"/>
                <a:ext cx="322719" cy="304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>
                <a:off x="4860012" y="5773125"/>
                <a:ext cx="1309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1/2&lt;-&gt;3/2</a:t>
                </a: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865304" y="5809496"/>
                <a:ext cx="1309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1/2&lt;-&gt;3/2</a:t>
                </a: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9" name="Straight Arrow Connector 98"/>
              <p:cNvCxnSpPr/>
              <p:nvPr/>
            </p:nvCxnSpPr>
            <p:spPr>
              <a:xfrm>
                <a:off x="2671835" y="6126854"/>
                <a:ext cx="457189" cy="304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>
                <a:off x="3890793" y="4847135"/>
                <a:ext cx="322719" cy="304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/>
              <p:cNvSpPr txBox="1"/>
              <p:nvPr/>
            </p:nvSpPr>
            <p:spPr>
              <a:xfrm>
                <a:off x="4205181" y="4577379"/>
                <a:ext cx="1309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1/2&lt;-&gt;-1/2</a:t>
                </a: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523584" y="8522073"/>
                <a:ext cx="681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 smtClean="0">
                    <a:latin typeface="Symbol" panose="05050102010706020507" pitchFamily="18" charset="2"/>
                    <a:cs typeface="Arial" panose="020B0604020202020204" pitchFamily="34" charset="0"/>
                  </a:rPr>
                  <a:t>c</a:t>
                </a:r>
                <a:r>
                  <a:rPr lang="en-GB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/2</a:t>
                </a:r>
                <a:endParaRPr lang="en-GB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09224" y="1295400"/>
            <a:ext cx="3318725" cy="4657726"/>
            <a:chOff x="1309224" y="1295400"/>
            <a:chExt cx="3318725" cy="46577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9224" y="1295400"/>
              <a:ext cx="3318725" cy="46577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09224" y="1376313"/>
              <a:ext cx="566710" cy="3864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433344" y="4083377"/>
              <a:ext cx="566710" cy="3864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88404" y="649069"/>
            <a:ext cx="4518581" cy="5063035"/>
            <a:chOff x="6988404" y="649069"/>
            <a:chExt cx="4518581" cy="506303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8404" y="975611"/>
              <a:ext cx="4518581" cy="473649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988404" y="649069"/>
              <a:ext cx="2092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Pb</a:t>
              </a:r>
              <a:r>
                <a:rPr lang="en-GB" sz="3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(NO</a:t>
              </a:r>
              <a:r>
                <a:rPr lang="en-GB" sz="36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GB" sz="3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en-GB" sz="36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GB" sz="36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92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62391" y="946747"/>
            <a:ext cx="5481738" cy="3575217"/>
            <a:chOff x="2750748" y="946746"/>
            <a:chExt cx="5481738" cy="3575217"/>
          </a:xfrm>
        </p:grpSpPr>
        <p:grpSp>
          <p:nvGrpSpPr>
            <p:cNvPr id="8" name="Group 7"/>
            <p:cNvGrpSpPr/>
            <p:nvPr/>
          </p:nvGrpSpPr>
          <p:grpSpPr>
            <a:xfrm>
              <a:off x="2750748" y="1052240"/>
              <a:ext cx="3516441" cy="3469723"/>
              <a:chOff x="3778360" y="821914"/>
              <a:chExt cx="3516441" cy="3469723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4156990" y="1396037"/>
                <a:ext cx="0" cy="2438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4156990" y="1307137"/>
                <a:ext cx="2514600" cy="1238309"/>
              </a:xfrm>
              <a:prstGeom prst="line">
                <a:avLst/>
              </a:prstGeom>
              <a:ln w="412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156990" y="2545446"/>
                <a:ext cx="2514600" cy="984191"/>
              </a:xfrm>
              <a:prstGeom prst="line">
                <a:avLst/>
              </a:prstGeom>
              <a:ln w="412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4156990" y="3834437"/>
                <a:ext cx="2667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3778360" y="1319837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i="1" dirty="0">
                    <a:latin typeface="Helvetica Condensed" pitchFamily="34" charset="0"/>
                  </a:rPr>
                  <a:t>E</a:t>
                </a:r>
                <a:endParaRPr lang="en-GB" i="1" dirty="0">
                  <a:latin typeface="Helvetica Condensed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641042" y="3829972"/>
                <a:ext cx="5036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i="1">
                    <a:latin typeface="Helvetica Condensed" pitchFamily="34" charset="0"/>
                  </a:rPr>
                  <a:t>B</a:t>
                </a:r>
                <a:r>
                  <a:rPr lang="en-GB" sz="2400" i="1" baseline="-25000">
                    <a:latin typeface="Helvetica Condensed" pitchFamily="34" charset="0"/>
                  </a:rPr>
                  <a:t>0</a:t>
                </a:r>
                <a:endParaRPr lang="en-GB" i="1" baseline="-25000" dirty="0">
                  <a:latin typeface="Helvetica Condensed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544862" y="821914"/>
                <a:ext cx="6735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|</a:t>
                </a:r>
                <a:r>
                  <a:rPr lang="en-GB" sz="2400" dirty="0">
                    <a:latin typeface="Symbol" panose="05050102010706020507" pitchFamily="18" charset="2"/>
                  </a:rPr>
                  <a:t>b</a:t>
                </a:r>
                <a:r>
                  <a:rPr lang="en-GB" sz="2400" dirty="0"/>
                  <a:t>&gt;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621219" y="3060096"/>
                <a:ext cx="6735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|</a:t>
                </a:r>
                <a:r>
                  <a:rPr lang="en-GB" sz="2400" dirty="0">
                    <a:latin typeface="Symbol" panose="05050102010706020507" pitchFamily="18" charset="2"/>
                  </a:rPr>
                  <a:t>a</a:t>
                </a:r>
                <a:r>
                  <a:rPr lang="en-GB" sz="2400" dirty="0"/>
                  <a:t>&gt;</a:t>
                </a:r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>
              <a:off x="5639555" y="1533166"/>
              <a:ext cx="1337781" cy="54"/>
            </a:xfrm>
            <a:prstGeom prst="line">
              <a:avLst/>
            </a:prstGeom>
            <a:ln w="412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634863" y="3756058"/>
              <a:ext cx="1337781" cy="54"/>
            </a:xfrm>
            <a:prstGeom prst="line">
              <a:avLst/>
            </a:prstGeom>
            <a:ln w="412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293314" y="946746"/>
              <a:ext cx="17427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i="1" dirty="0" err="1" smtClean="0">
                  <a:latin typeface="Helvetica Condensed"/>
                </a:rPr>
                <a:t>E</a:t>
              </a:r>
              <a:r>
                <a:rPr lang="en-GB" sz="2400" i="1" baseline="-25000" dirty="0" err="1" smtClean="0">
                  <a:latin typeface="Symbol" panose="05050102010706020507" pitchFamily="18" charset="2"/>
                </a:rPr>
                <a:t>b</a:t>
              </a:r>
              <a:r>
                <a:rPr lang="en-GB" sz="2400" i="1" dirty="0" smtClean="0">
                  <a:latin typeface="Symbol" panose="05050102010706020507" pitchFamily="18" charset="2"/>
                </a:rPr>
                <a:t>=</a:t>
              </a:r>
              <a:r>
                <a:rPr lang="en-GB" sz="2400" i="1" dirty="0" err="1" smtClean="0">
                  <a:latin typeface="Symbol" panose="05050102010706020507" pitchFamily="18" charset="2"/>
                </a:rPr>
                <a:t>g</a:t>
              </a:r>
              <a:r>
                <a:rPr lang="en-GB" sz="2400" i="1" baseline="-25000" dirty="0" err="1" smtClean="0">
                  <a:latin typeface="Symbol" panose="05050102010706020507" pitchFamily="18" charset="2"/>
                </a:rPr>
                <a:t>N</a:t>
              </a:r>
              <a:r>
                <a:rPr lang="en-GB" sz="2400" i="1" baseline="-25000" dirty="0" smtClean="0">
                  <a:latin typeface="Symbol" panose="05050102010706020507" pitchFamily="18" charset="2"/>
                </a:rPr>
                <a:t> </a:t>
              </a:r>
              <a:r>
                <a:rPr lang="en-GB" sz="2400" i="1" dirty="0">
                  <a:latin typeface="Helvetica Condensed" pitchFamily="34" charset="0"/>
                </a:rPr>
                <a:t>ħB</a:t>
              </a:r>
              <a:r>
                <a:rPr lang="en-GB" sz="2400" i="1" baseline="-25000" dirty="0">
                  <a:latin typeface="Helvetica Condensed" pitchFamily="34" charset="0"/>
                </a:rPr>
                <a:t>0</a:t>
              </a:r>
              <a:r>
                <a:rPr lang="en-GB" sz="2400" i="1" dirty="0">
                  <a:latin typeface="Helvetica Condensed" pitchFamily="34" charset="0"/>
                </a:rPr>
                <a:t>/2</a:t>
              </a:r>
              <a:endParaRPr lang="en-GB" sz="24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3753" y="3224826"/>
              <a:ext cx="1928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i="1" dirty="0" err="1" smtClean="0">
                  <a:latin typeface="Helvetica Condensed"/>
                </a:rPr>
                <a:t>E</a:t>
              </a:r>
              <a:r>
                <a:rPr lang="en-GB" sz="2400" i="1" baseline="-25000" dirty="0" err="1" smtClean="0">
                  <a:latin typeface="Symbol" panose="05050102010706020507" pitchFamily="18" charset="2"/>
                </a:rPr>
                <a:t>a</a:t>
              </a:r>
              <a:r>
                <a:rPr lang="en-GB" sz="2400" i="1" dirty="0" smtClean="0">
                  <a:latin typeface="Symbol" panose="05050102010706020507" pitchFamily="18" charset="2"/>
                </a:rPr>
                <a:t>=-</a:t>
              </a:r>
              <a:r>
                <a:rPr lang="en-GB" sz="2400" i="1" dirty="0" err="1">
                  <a:latin typeface="Symbol" panose="05050102010706020507" pitchFamily="18" charset="2"/>
                </a:rPr>
                <a:t>g</a:t>
              </a:r>
              <a:r>
                <a:rPr lang="en-GB" sz="2400" i="1" baseline="-25000" dirty="0" err="1">
                  <a:latin typeface="Symbol" panose="05050102010706020507" pitchFamily="18" charset="2"/>
                </a:rPr>
                <a:t>N</a:t>
              </a:r>
              <a:r>
                <a:rPr lang="en-GB" sz="2400" i="1" baseline="-25000" dirty="0">
                  <a:latin typeface="Symbol" panose="05050102010706020507" pitchFamily="18" charset="2"/>
                </a:rPr>
                <a:t> </a:t>
              </a:r>
              <a:r>
                <a:rPr lang="en-GB" sz="2400" i="1" dirty="0">
                  <a:latin typeface="Helvetica Condensed" pitchFamily="34" charset="0"/>
                </a:rPr>
                <a:t>ħB</a:t>
              </a:r>
              <a:r>
                <a:rPr lang="en-GB" sz="2400" i="1" baseline="-25000" dirty="0">
                  <a:latin typeface="Helvetica Condensed" pitchFamily="34" charset="0"/>
                </a:rPr>
                <a:t>0</a:t>
              </a:r>
              <a:r>
                <a:rPr lang="en-GB" sz="2400" i="1" dirty="0">
                  <a:latin typeface="Helvetica Condensed" pitchFamily="34" charset="0"/>
                </a:rPr>
                <a:t>/2</a:t>
              </a:r>
              <a:endParaRPr lang="en-GB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95389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899" y="463377"/>
            <a:ext cx="11260003" cy="6475880"/>
            <a:chOff x="495899" y="463377"/>
            <a:chExt cx="11260003" cy="64758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899" y="4373467"/>
              <a:ext cx="6865034" cy="256579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7237321" y="1063542"/>
              <a:ext cx="4518581" cy="5063035"/>
              <a:chOff x="6988404" y="649069"/>
              <a:chExt cx="4518581" cy="506303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8404" y="975611"/>
                <a:ext cx="4518581" cy="473649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988404" y="649069"/>
                <a:ext cx="20922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Pb</a:t>
                </a:r>
                <a:r>
                  <a:rPr lang="en-GB" sz="3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(NO</a:t>
                </a:r>
                <a:r>
                  <a:rPr lang="en-GB" sz="3600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GB" sz="3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GB" sz="3600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GB" sz="36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4656" y="779819"/>
              <a:ext cx="5607520" cy="359364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0969" y="463377"/>
              <a:ext cx="110799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GB" sz="5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02339" y="463377"/>
              <a:ext cx="110799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en-GB" sz="5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2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38723" y="2486059"/>
            <a:ext cx="3215736" cy="2595643"/>
            <a:chOff x="6477191" y="965499"/>
            <a:chExt cx="3215736" cy="2595643"/>
          </a:xfrm>
        </p:grpSpPr>
        <p:grpSp>
          <p:nvGrpSpPr>
            <p:cNvPr id="6" name="Group 5"/>
            <p:cNvGrpSpPr/>
            <p:nvPr/>
          </p:nvGrpSpPr>
          <p:grpSpPr>
            <a:xfrm>
              <a:off x="7105927" y="3320808"/>
              <a:ext cx="1213838" cy="90903"/>
              <a:chOff x="5663626" y="3867563"/>
              <a:chExt cx="546100" cy="100689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5663626" y="3867563"/>
                <a:ext cx="546100" cy="635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663626" y="3961902"/>
                <a:ext cx="546100" cy="635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8319765" y="3191810"/>
              <a:ext cx="1309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GB" baseline="-25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=±1/2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096322" y="1698333"/>
              <a:ext cx="1213838" cy="90903"/>
              <a:chOff x="5663626" y="3867563"/>
              <a:chExt cx="546100" cy="100689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5663626" y="3867563"/>
                <a:ext cx="546100" cy="635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663626" y="3961902"/>
                <a:ext cx="546100" cy="635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8383265" y="1555801"/>
              <a:ext cx="1309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GB" baseline="-25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=±3/2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8141491" y="1812380"/>
              <a:ext cx="6350" cy="142899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804452" y="965499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Zero magnetic field</a:t>
              </a:r>
              <a:endParaRPr lang="en-GB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77191" y="244047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/4(3cos</a:t>
              </a:r>
              <a:r>
                <a:rPr lang="en-GB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q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-1)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53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0898" y="988423"/>
            <a:ext cx="6546252" cy="3034936"/>
            <a:chOff x="240898" y="988423"/>
            <a:chExt cx="6546252" cy="30349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898" y="1585571"/>
              <a:ext cx="3383032" cy="2437788"/>
            </a:xfrm>
            <a:prstGeom prst="rect">
              <a:avLst/>
            </a:prstGeom>
          </p:spPr>
        </p:pic>
        <p:pic>
          <p:nvPicPr>
            <p:cNvPr id="1026" name="Picture 2" descr="Image result for nacl crystal structur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789" y="1585571"/>
              <a:ext cx="2931361" cy="222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319452" y="988423"/>
              <a:ext cx="1436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NaCl</a:t>
              </a:r>
              <a:endParaRPr lang="en-GB" sz="28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76102" y="988423"/>
              <a:ext cx="1436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NaNO</a:t>
              </a:r>
              <a:r>
                <a:rPr lang="en-GB" sz="28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GB" sz="28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99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22451" y="76201"/>
            <a:ext cx="7081263" cy="6257925"/>
            <a:chOff x="298450" y="76200"/>
            <a:chExt cx="7081263" cy="6257925"/>
          </a:xfrm>
        </p:grpSpPr>
        <p:sp>
          <p:nvSpPr>
            <p:cNvPr id="56" name="Freeform 55"/>
            <p:cNvSpPr/>
            <p:nvPr/>
          </p:nvSpPr>
          <p:spPr>
            <a:xfrm flipV="1">
              <a:off x="4857750" y="1430654"/>
              <a:ext cx="45719" cy="250825"/>
            </a:xfrm>
            <a:custGeom>
              <a:avLst/>
              <a:gdLst>
                <a:gd name="connsiteX0" fmla="*/ 53975 w 84869"/>
                <a:gd name="connsiteY0" fmla="*/ 342900 h 342900"/>
                <a:gd name="connsiteX1" fmla="*/ 82550 w 84869"/>
                <a:gd name="connsiteY1" fmla="*/ 174625 h 342900"/>
                <a:gd name="connsiteX2" fmla="*/ 0 w 84869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69" h="342900">
                  <a:moveTo>
                    <a:pt x="53975" y="342900"/>
                  </a:moveTo>
                  <a:cubicBezTo>
                    <a:pt x="72760" y="287337"/>
                    <a:pt x="91546" y="231775"/>
                    <a:pt x="82550" y="174625"/>
                  </a:cubicBezTo>
                  <a:cubicBezTo>
                    <a:pt x="73554" y="117475"/>
                    <a:pt x="36777" y="58737"/>
                    <a:pt x="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181600" y="859155"/>
              <a:ext cx="838200" cy="55193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4191000" y="859155"/>
              <a:ext cx="9906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4191000" y="1392555"/>
              <a:ext cx="9906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191000" y="1392555"/>
              <a:ext cx="1828800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181600" y="1397020"/>
              <a:ext cx="828674" cy="452736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Freeform 54"/>
            <p:cNvSpPr/>
            <p:nvPr/>
          </p:nvSpPr>
          <p:spPr>
            <a:xfrm>
              <a:off x="4831081" y="1087755"/>
              <a:ext cx="45719" cy="273050"/>
            </a:xfrm>
            <a:custGeom>
              <a:avLst/>
              <a:gdLst>
                <a:gd name="connsiteX0" fmla="*/ 53975 w 84869"/>
                <a:gd name="connsiteY0" fmla="*/ 342900 h 342900"/>
                <a:gd name="connsiteX1" fmla="*/ 82550 w 84869"/>
                <a:gd name="connsiteY1" fmla="*/ 174625 h 342900"/>
                <a:gd name="connsiteX2" fmla="*/ 0 w 84869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69" h="342900">
                  <a:moveTo>
                    <a:pt x="53975" y="342900"/>
                  </a:moveTo>
                  <a:cubicBezTo>
                    <a:pt x="72760" y="287337"/>
                    <a:pt x="91546" y="231775"/>
                    <a:pt x="82550" y="174625"/>
                  </a:cubicBezTo>
                  <a:cubicBezTo>
                    <a:pt x="73554" y="117475"/>
                    <a:pt x="36777" y="58737"/>
                    <a:pt x="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819015" y="1002625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err="1"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GB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GB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41875" y="1329055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err="1"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GB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GB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81910" y="658643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>
                  <a:latin typeface="Helvetica" pitchFamily="34" charset="0"/>
                </a:rPr>
                <a:t>H</a:t>
              </a:r>
              <a:r>
                <a:rPr lang="en-GB" sz="2400" b="1" i="1" baseline="-25000" dirty="0">
                  <a:latin typeface="Helvetica" pitchFamily="34" charset="0"/>
                </a:rPr>
                <a:t>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46376" y="1616690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>
                  <a:latin typeface="Helvetica" pitchFamily="34" charset="0"/>
                </a:rPr>
                <a:t>H</a:t>
              </a:r>
              <a:r>
                <a:rPr lang="en-GB" sz="2400" b="1" i="1" baseline="-25000" dirty="0">
                  <a:latin typeface="Helvetica" pitchFamily="34" charset="0"/>
                </a:rPr>
                <a:t>1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693270" y="1456670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>
                  <a:latin typeface="Helvetica" pitchFamily="34" charset="0"/>
                </a:rPr>
                <a:t>H</a:t>
              </a:r>
              <a:r>
                <a:rPr lang="en-GB" sz="2400" b="1" i="1" baseline="-25000" dirty="0">
                  <a:latin typeface="Helvetica" pitchFamily="34" charset="0"/>
                </a:rPr>
                <a:t>1</a:t>
              </a:r>
              <a:r>
                <a:rPr lang="en-GB" sz="2400" i="1" dirty="0">
                  <a:latin typeface="Helvetica" pitchFamily="34" charset="0"/>
                </a:rPr>
                <a:t>cos</a:t>
              </a:r>
              <a:r>
                <a:rPr lang="en-GB" sz="2400" i="1" dirty="0">
                  <a:latin typeface="Symbol" panose="05050102010706020507" pitchFamily="18" charset="2"/>
                </a:rPr>
                <a:t>w</a:t>
              </a:r>
              <a:r>
                <a:rPr lang="en-GB" sz="2400" i="1" dirty="0">
                  <a:latin typeface="Helvetica" pitchFamily="34" charset="0"/>
                </a:rPr>
                <a:t>t</a:t>
              </a:r>
              <a:endParaRPr lang="en-GB" sz="2400" i="1" baseline="-25000" dirty="0">
                <a:latin typeface="Helvetica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10000" y="97155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49116" y="3412163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1839338" y="3566819"/>
              <a:ext cx="0" cy="17195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1839338" y="5283347"/>
              <a:ext cx="1828800" cy="30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848738" y="5274618"/>
              <a:ext cx="990600" cy="749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900080" y="5862935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60838" y="488091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47696" y="349995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Z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1839339" y="5283347"/>
              <a:ext cx="831849" cy="30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213988" y="5312698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>
                  <a:latin typeface="Helvetica" pitchFamily="34" charset="0"/>
                </a:rPr>
                <a:t>H</a:t>
              </a:r>
              <a:r>
                <a:rPr lang="en-GB" sz="2400" b="1" i="1" baseline="-25000" dirty="0">
                  <a:latin typeface="Helvetica" pitchFamily="34" charset="0"/>
                </a:rPr>
                <a:t>1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1804410" y="3673773"/>
              <a:ext cx="0" cy="161004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1299588" y="3636298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>
                  <a:latin typeface="Helvetica" pitchFamily="34" charset="0"/>
                </a:rPr>
                <a:t>H</a:t>
              </a:r>
              <a:r>
                <a:rPr lang="en-GB" sz="2400" b="1" i="1" baseline="-25000" dirty="0">
                  <a:latin typeface="Helvetica" pitchFamily="34" charset="0"/>
                </a:rPr>
                <a:t>0</a:t>
              </a: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1909188" y="3716963"/>
              <a:ext cx="0" cy="105471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925743" y="3914428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>
                  <a:latin typeface="Symbol" panose="05050102010706020507" pitchFamily="18" charset="2"/>
                </a:rPr>
                <a:t>W/g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1839339" y="4745662"/>
              <a:ext cx="831849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2656899" y="4771678"/>
              <a:ext cx="0" cy="48198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1834576" y="4735623"/>
              <a:ext cx="831849" cy="5178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607091" y="4474498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err="1">
                  <a:latin typeface="Helvetica" pitchFamily="34" charset="0"/>
                </a:rPr>
                <a:t>H</a:t>
              </a:r>
              <a:r>
                <a:rPr lang="en-GB" sz="2400" b="1" i="1" baseline="-25000" dirty="0" err="1">
                  <a:latin typeface="Helvetica" pitchFamily="34" charset="0"/>
                </a:rPr>
                <a:t>eff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978141" y="3433279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Arial" panose="020B0604020202020204" pitchFamily="34" charset="0"/>
                  <a:cs typeface="Arial" panose="020B0604020202020204" pitchFamily="34" charset="0"/>
                </a:rPr>
                <a:t>(D)</a:t>
              </a:r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 flipV="1">
              <a:off x="5468363" y="3576344"/>
              <a:ext cx="0" cy="17195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5468363" y="5292872"/>
              <a:ext cx="1828800" cy="30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>
              <a:off x="4477763" y="5284143"/>
              <a:ext cx="990600" cy="749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4529105" y="587246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989863" y="4890443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576721" y="3509479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Z</a:t>
              </a:r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 flipV="1">
              <a:off x="5463601" y="4745148"/>
              <a:ext cx="831849" cy="5178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6236116" y="4484023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err="1">
                  <a:latin typeface="Helvetica" pitchFamily="34" charset="0"/>
                </a:rPr>
                <a:t>H</a:t>
              </a:r>
              <a:r>
                <a:rPr lang="en-GB" sz="2400" b="1" i="1" baseline="-25000" dirty="0" err="1">
                  <a:latin typeface="Helvetica" pitchFamily="34" charset="0"/>
                </a:rPr>
                <a:t>eff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 rot="3420000">
              <a:off x="5080892" y="4330197"/>
              <a:ext cx="2181026" cy="830465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V="1">
              <a:off x="5457825" y="3971144"/>
              <a:ext cx="0" cy="13364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5457825" y="5291584"/>
              <a:ext cx="1106009" cy="3672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Freeform 124"/>
            <p:cNvSpPr/>
            <p:nvPr/>
          </p:nvSpPr>
          <p:spPr>
            <a:xfrm>
              <a:off x="5229225" y="5040938"/>
              <a:ext cx="390777" cy="530177"/>
            </a:xfrm>
            <a:custGeom>
              <a:avLst/>
              <a:gdLst>
                <a:gd name="connsiteX0" fmla="*/ 152652 w 390777"/>
                <a:gd name="connsiteY0" fmla="*/ 0 h 530177"/>
                <a:gd name="connsiteX1" fmla="*/ 252 w 390777"/>
                <a:gd name="connsiteY1" fmla="*/ 276225 h 530177"/>
                <a:gd name="connsiteX2" fmla="*/ 124077 w 390777"/>
                <a:gd name="connsiteY2" fmla="*/ 504825 h 530177"/>
                <a:gd name="connsiteX3" fmla="*/ 390777 w 390777"/>
                <a:gd name="connsiteY3" fmla="*/ 514350 h 53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777" h="530177">
                  <a:moveTo>
                    <a:pt x="152652" y="0"/>
                  </a:moveTo>
                  <a:cubicBezTo>
                    <a:pt x="78833" y="96044"/>
                    <a:pt x="5014" y="192088"/>
                    <a:pt x="252" y="276225"/>
                  </a:cubicBezTo>
                  <a:cubicBezTo>
                    <a:pt x="-4510" y="360362"/>
                    <a:pt x="58990" y="465138"/>
                    <a:pt x="124077" y="504825"/>
                  </a:cubicBezTo>
                  <a:cubicBezTo>
                    <a:pt x="189164" y="544512"/>
                    <a:pt x="289970" y="529431"/>
                    <a:pt x="390777" y="51435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140125" y="4887907"/>
              <a:ext cx="13383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>
                  <a:latin typeface="Symbol" panose="05050102010706020507" pitchFamily="18" charset="2"/>
                </a:rPr>
                <a:t>q=</a:t>
              </a:r>
              <a:r>
                <a:rPr lang="en-GB" sz="2400" b="1" i="1" dirty="0" err="1">
                  <a:latin typeface="Symbol" panose="05050102010706020507" pitchFamily="18" charset="2"/>
                </a:rPr>
                <a:t>g</a:t>
              </a:r>
              <a:r>
                <a:rPr lang="en-GB" sz="2400" b="1" i="1" dirty="0" err="1">
                  <a:latin typeface="Helvetica" pitchFamily="34" charset="0"/>
                </a:rPr>
                <a:t>H</a:t>
              </a:r>
              <a:r>
                <a:rPr lang="en-GB" sz="2400" b="1" i="1" baseline="-25000" dirty="0" err="1">
                  <a:latin typeface="Helvetica" pitchFamily="34" charset="0"/>
                </a:rPr>
                <a:t>eff</a:t>
              </a:r>
              <a:r>
                <a:rPr lang="en-GB" sz="2400" b="1" i="1" dirty="0" err="1">
                  <a:latin typeface="Helvetica" pitchFamily="34" charset="0"/>
                </a:rPr>
                <a:t>t</a:t>
              </a:r>
              <a:r>
                <a:rPr lang="en-GB" sz="2400" b="1" i="1" baseline="-25000" dirty="0" err="1">
                  <a:latin typeface="Helvetica" pitchFamily="34" charset="0"/>
                </a:rPr>
                <a:t>p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98450" y="76200"/>
              <a:ext cx="3517900" cy="2912437"/>
              <a:chOff x="298450" y="76200"/>
              <a:chExt cx="3517900" cy="291243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14778" y="76200"/>
                <a:ext cx="66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 flipV="1">
                <a:off x="1905000" y="230856"/>
                <a:ext cx="0" cy="171953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1905000" y="1947384"/>
                <a:ext cx="1828800" cy="30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914400" y="1938655"/>
                <a:ext cx="990600" cy="7493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609600" y="1938655"/>
                <a:ext cx="1295400" cy="520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911350" y="1951355"/>
                <a:ext cx="1441450" cy="2921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Freeform 27"/>
              <p:cNvSpPr/>
              <p:nvPr/>
            </p:nvSpPr>
            <p:spPr>
              <a:xfrm>
                <a:off x="2959100" y="1951355"/>
                <a:ext cx="82942" cy="209550"/>
              </a:xfrm>
              <a:custGeom>
                <a:avLst/>
                <a:gdLst>
                  <a:gd name="connsiteX0" fmla="*/ 25400 w 82942"/>
                  <a:gd name="connsiteY0" fmla="*/ 0 h 209550"/>
                  <a:gd name="connsiteX1" fmla="*/ 82550 w 82942"/>
                  <a:gd name="connsiteY1" fmla="*/ 114300 h 209550"/>
                  <a:gd name="connsiteX2" fmla="*/ 0 w 82942"/>
                  <a:gd name="connsiteY2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942" h="209550">
                    <a:moveTo>
                      <a:pt x="25400" y="0"/>
                    </a:moveTo>
                    <a:cubicBezTo>
                      <a:pt x="56091" y="39687"/>
                      <a:pt x="86783" y="79375"/>
                      <a:pt x="82550" y="114300"/>
                    </a:cubicBezTo>
                    <a:cubicBezTo>
                      <a:pt x="78317" y="149225"/>
                      <a:pt x="39158" y="179387"/>
                      <a:pt x="0" y="209550"/>
                    </a:cubicBezTo>
                  </a:path>
                </a:pathLst>
              </a:custGeom>
              <a:noFill/>
              <a:ln cap="rnd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1143000" y="2243456"/>
                <a:ext cx="162348" cy="139700"/>
              </a:xfrm>
              <a:custGeom>
                <a:avLst/>
                <a:gdLst>
                  <a:gd name="connsiteX0" fmla="*/ 162348 w 162348"/>
                  <a:gd name="connsiteY0" fmla="*/ 95250 h 96207"/>
                  <a:gd name="connsiteX1" fmla="*/ 16298 w 162348"/>
                  <a:gd name="connsiteY1" fmla="*/ 82550 h 96207"/>
                  <a:gd name="connsiteX2" fmla="*/ 9948 w 162348"/>
                  <a:gd name="connsiteY2" fmla="*/ 0 h 9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348" h="96207">
                    <a:moveTo>
                      <a:pt x="162348" y="95250"/>
                    </a:moveTo>
                    <a:cubicBezTo>
                      <a:pt x="102023" y="96837"/>
                      <a:pt x="41698" y="98425"/>
                      <a:pt x="16298" y="82550"/>
                    </a:cubicBezTo>
                    <a:cubicBezTo>
                      <a:pt x="-9102" y="66675"/>
                      <a:pt x="423" y="33337"/>
                      <a:pt x="9948" y="0"/>
                    </a:cubicBezTo>
                  </a:path>
                </a:pathLst>
              </a:custGeom>
              <a:noFill/>
              <a:ln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021516" y="1861423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err="1">
                    <a:latin typeface="Symbol" panose="05050102010706020507" pitchFamily="18" charset="2"/>
                    <a:cs typeface="Arial" panose="020B0604020202020204" pitchFamily="34" charset="0"/>
                  </a:rPr>
                  <a:t>w</a:t>
                </a:r>
                <a:r>
                  <a:rPr lang="en-GB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06450" y="2211705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err="1">
                    <a:latin typeface="Symbol" panose="05050102010706020507" pitchFamily="18" charset="2"/>
                    <a:cs typeface="Arial" panose="020B0604020202020204" pitchFamily="34" charset="0"/>
                  </a:rPr>
                  <a:t>w</a:t>
                </a:r>
                <a:r>
                  <a:rPr lang="en-GB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65742" y="2526972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>
                    <a:latin typeface="Helvetica" pitchFamily="34" charset="0"/>
                    <a:cs typeface="Arial" panose="020B0604020202020204" pitchFamily="34" charset="0"/>
                  </a:rPr>
                  <a:t>X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426500" y="1544955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>
                    <a:latin typeface="Helvetica" pitchFamily="34" charset="0"/>
                    <a:cs typeface="Arial" panose="020B0604020202020204" pitchFamily="34" charset="0"/>
                  </a:rPr>
                  <a:t>Y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98450" y="2040255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>
                    <a:latin typeface="Helvetica" pitchFamily="34" charset="0"/>
                    <a:cs typeface="Arial" panose="020B0604020202020204" pitchFamily="34" charset="0"/>
                  </a:rPr>
                  <a:t>X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284638" y="2078355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>
                    <a:latin typeface="Helvetica" pitchFamily="34" charset="0"/>
                    <a:cs typeface="Arial" panose="020B0604020202020204" pitchFamily="34" charset="0"/>
                  </a:rPr>
                  <a:t>Y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28036" y="226574"/>
                <a:ext cx="6447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>
                    <a:latin typeface="Helvetica" pitchFamily="34" charset="0"/>
                    <a:cs typeface="Arial" panose="020B0604020202020204" pitchFamily="34" charset="0"/>
                  </a:rPr>
                  <a:t>Z,Z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2240108" y="8490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~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39186" y="1922356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~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303896" y="195959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~</a:t>
                </a: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981200" y="338578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87186" y="476336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27178" y="575396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558352" y="574827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596986" y="336446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023178" y="477701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76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35052" y="487383"/>
            <a:ext cx="3180420" cy="2070100"/>
            <a:chOff x="5319487" y="8256"/>
            <a:chExt cx="3180420" cy="2070100"/>
          </a:xfrm>
        </p:grpSpPr>
        <p:sp>
          <p:nvSpPr>
            <p:cNvPr id="56" name="Freeform 55"/>
            <p:cNvSpPr/>
            <p:nvPr/>
          </p:nvSpPr>
          <p:spPr>
            <a:xfrm flipV="1">
              <a:off x="6367237" y="1430655"/>
              <a:ext cx="45719" cy="250825"/>
            </a:xfrm>
            <a:custGeom>
              <a:avLst/>
              <a:gdLst>
                <a:gd name="connsiteX0" fmla="*/ 53975 w 84869"/>
                <a:gd name="connsiteY0" fmla="*/ 342900 h 342900"/>
                <a:gd name="connsiteX1" fmla="*/ 82550 w 84869"/>
                <a:gd name="connsiteY1" fmla="*/ 174625 h 342900"/>
                <a:gd name="connsiteX2" fmla="*/ 0 w 84869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69" h="342900">
                  <a:moveTo>
                    <a:pt x="53975" y="342900"/>
                  </a:moveTo>
                  <a:cubicBezTo>
                    <a:pt x="72760" y="287337"/>
                    <a:pt x="91546" y="231775"/>
                    <a:pt x="82550" y="174625"/>
                  </a:cubicBezTo>
                  <a:cubicBezTo>
                    <a:pt x="73554" y="117475"/>
                    <a:pt x="36777" y="58737"/>
                    <a:pt x="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6691087" y="859156"/>
              <a:ext cx="838200" cy="55193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5700487" y="859156"/>
              <a:ext cx="990600" cy="533400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700487" y="1392556"/>
              <a:ext cx="990600" cy="457200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700487" y="1392556"/>
              <a:ext cx="1828800" cy="0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6691087" y="1397021"/>
              <a:ext cx="828674" cy="452736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Freeform 54"/>
            <p:cNvSpPr/>
            <p:nvPr/>
          </p:nvSpPr>
          <p:spPr>
            <a:xfrm>
              <a:off x="6340568" y="1087756"/>
              <a:ext cx="45719" cy="273050"/>
            </a:xfrm>
            <a:custGeom>
              <a:avLst/>
              <a:gdLst>
                <a:gd name="connsiteX0" fmla="*/ 53975 w 84869"/>
                <a:gd name="connsiteY0" fmla="*/ 342900 h 342900"/>
                <a:gd name="connsiteX1" fmla="*/ 82550 w 84869"/>
                <a:gd name="connsiteY1" fmla="*/ 174625 h 342900"/>
                <a:gd name="connsiteX2" fmla="*/ 0 w 84869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69" h="342900">
                  <a:moveTo>
                    <a:pt x="53975" y="342900"/>
                  </a:moveTo>
                  <a:cubicBezTo>
                    <a:pt x="72760" y="287337"/>
                    <a:pt x="91546" y="231775"/>
                    <a:pt x="82550" y="174625"/>
                  </a:cubicBezTo>
                  <a:cubicBezTo>
                    <a:pt x="73554" y="117475"/>
                    <a:pt x="36777" y="58737"/>
                    <a:pt x="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328502" y="100262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err="1"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GB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GB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351362" y="132905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err="1"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GB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GB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891397" y="658644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Helvetica" pitchFamily="34" charset="0"/>
                </a:rPr>
                <a:t>B</a:t>
              </a:r>
              <a:r>
                <a:rPr lang="en-GB" sz="2400" b="1" i="1" baseline="-25000" dirty="0" smtClean="0">
                  <a:latin typeface="Helvetica" pitchFamily="34" charset="0"/>
                </a:rPr>
                <a:t>1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055863" y="1616691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Helvetica" pitchFamily="34" charset="0"/>
                </a:rPr>
                <a:t>B</a:t>
              </a:r>
              <a:r>
                <a:rPr lang="en-GB" sz="2400" b="1" i="1" baseline="-25000" dirty="0" smtClean="0">
                  <a:latin typeface="Helvetica" pitchFamily="34" charset="0"/>
                </a:rPr>
                <a:t>1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202757" y="1456671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Helvetica" pitchFamily="34" charset="0"/>
                </a:rPr>
                <a:t>B</a:t>
              </a:r>
              <a:r>
                <a:rPr lang="en-GB" sz="2400" b="1" i="1" baseline="-25000" dirty="0" smtClean="0">
                  <a:latin typeface="Helvetica" pitchFamily="34" charset="0"/>
                </a:rPr>
                <a:t>1</a:t>
              </a:r>
              <a:r>
                <a:rPr lang="en-GB" sz="2400" i="1" dirty="0" smtClean="0">
                  <a:latin typeface="Helvetica" pitchFamily="34" charset="0"/>
                </a:rPr>
                <a:t>cos</a:t>
              </a:r>
              <a:r>
                <a:rPr lang="en-GB" sz="2400" i="1" dirty="0" smtClean="0">
                  <a:latin typeface="Symbol" panose="05050102010706020507" pitchFamily="18" charset="2"/>
                </a:rPr>
                <a:t>w</a:t>
              </a:r>
              <a:r>
                <a:rPr lang="en-GB" sz="2400" i="1" dirty="0" smtClean="0">
                  <a:latin typeface="Helvetica" pitchFamily="34" charset="0"/>
                </a:rPr>
                <a:t>t</a:t>
              </a:r>
              <a:endParaRPr lang="en-GB" sz="2400" i="1" baseline="-25000" dirty="0">
                <a:latin typeface="Helvetica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19487" y="8256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28984" y="454305"/>
            <a:ext cx="3401572" cy="2938816"/>
            <a:chOff x="1873117" y="3385785"/>
            <a:chExt cx="3401572" cy="2938816"/>
          </a:xfrm>
        </p:grpSpPr>
        <p:sp>
          <p:nvSpPr>
            <p:cNvPr id="64" name="TextBox 63"/>
            <p:cNvSpPr txBox="1"/>
            <p:nvPr/>
          </p:nvSpPr>
          <p:spPr>
            <a:xfrm>
              <a:off x="1873117" y="3412164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363339" y="3566820"/>
              <a:ext cx="0" cy="17195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3363339" y="5283348"/>
              <a:ext cx="1828800" cy="30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2372739" y="5274619"/>
              <a:ext cx="990600" cy="749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424081" y="5862936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884839" y="488091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71697" y="3499955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Z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3363340" y="5283348"/>
              <a:ext cx="831849" cy="3008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3737989" y="5312699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Helvetica" pitchFamily="34" charset="0"/>
                </a:rPr>
                <a:t>B</a:t>
              </a:r>
              <a:r>
                <a:rPr lang="en-GB" sz="2400" b="1" i="1" baseline="-25000" dirty="0" smtClean="0">
                  <a:latin typeface="Helvetica" pitchFamily="34" charset="0"/>
                </a:rPr>
                <a:t>1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3328411" y="3673774"/>
              <a:ext cx="0" cy="1610049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2823589" y="3636299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Helvetica" pitchFamily="34" charset="0"/>
                </a:rPr>
                <a:t>B</a:t>
              </a:r>
              <a:r>
                <a:rPr lang="en-GB" sz="2400" b="1" i="1" baseline="-25000" dirty="0" smtClean="0">
                  <a:latin typeface="Helvetica" pitchFamily="34" charset="0"/>
                </a:rPr>
                <a:t>0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3433189" y="3716964"/>
              <a:ext cx="0" cy="1054715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3449744" y="3914429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>
                  <a:latin typeface="Symbol" panose="05050102010706020507" pitchFamily="18" charset="2"/>
                </a:rPr>
                <a:t>W/g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3363340" y="4745663"/>
              <a:ext cx="831849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80900" y="4771679"/>
              <a:ext cx="0" cy="48198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3358577" y="4735624"/>
              <a:ext cx="831849" cy="517874"/>
            </a:xfrm>
            <a:prstGeom prst="straightConnector1">
              <a:avLst/>
            </a:prstGeom>
            <a:ln w="412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131092" y="4474499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err="1" smtClean="0">
                  <a:latin typeface="Helvetica" pitchFamily="34" charset="0"/>
                </a:rPr>
                <a:t>B</a:t>
              </a:r>
              <a:r>
                <a:rPr lang="en-GB" sz="2400" b="1" i="1" baseline="-25000" dirty="0" err="1" smtClean="0">
                  <a:latin typeface="Helvetica" pitchFamily="34" charset="0"/>
                </a:rPr>
                <a:t>eff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505201" y="338578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911187" y="476336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451179" y="575396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10580" y="329354"/>
            <a:ext cx="3401572" cy="2969657"/>
            <a:chOff x="5502142" y="3364469"/>
            <a:chExt cx="3401572" cy="2969657"/>
          </a:xfrm>
        </p:grpSpPr>
        <p:sp>
          <p:nvSpPr>
            <p:cNvPr id="102" name="TextBox 101"/>
            <p:cNvSpPr txBox="1"/>
            <p:nvPr/>
          </p:nvSpPr>
          <p:spPr>
            <a:xfrm>
              <a:off x="5502142" y="350948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 flipV="1">
              <a:off x="6992364" y="3576345"/>
              <a:ext cx="0" cy="17195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6992364" y="5292873"/>
              <a:ext cx="1828800" cy="30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>
              <a:off x="6001764" y="5284144"/>
              <a:ext cx="990600" cy="749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6053106" y="5872461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513864" y="489044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100722" y="350948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Z</a:t>
              </a:r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 flipV="1">
              <a:off x="6987602" y="4745149"/>
              <a:ext cx="831849" cy="517874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7760117" y="4484024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err="1" smtClean="0">
                  <a:latin typeface="Helvetica" pitchFamily="34" charset="0"/>
                </a:rPr>
                <a:t>B</a:t>
              </a:r>
              <a:r>
                <a:rPr lang="en-GB" sz="2400" b="1" i="1" baseline="-25000" dirty="0" err="1" smtClean="0">
                  <a:latin typeface="Helvetica" pitchFamily="34" charset="0"/>
                </a:rPr>
                <a:t>eff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 rot="3420000">
              <a:off x="6604893" y="4330198"/>
              <a:ext cx="2181026" cy="830465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V="1">
              <a:off x="6981826" y="3971145"/>
              <a:ext cx="0" cy="1336495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6981826" y="5291585"/>
              <a:ext cx="1106009" cy="367209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Freeform 124"/>
            <p:cNvSpPr/>
            <p:nvPr/>
          </p:nvSpPr>
          <p:spPr>
            <a:xfrm>
              <a:off x="6753226" y="5040939"/>
              <a:ext cx="390777" cy="530177"/>
            </a:xfrm>
            <a:custGeom>
              <a:avLst/>
              <a:gdLst>
                <a:gd name="connsiteX0" fmla="*/ 152652 w 390777"/>
                <a:gd name="connsiteY0" fmla="*/ 0 h 530177"/>
                <a:gd name="connsiteX1" fmla="*/ 252 w 390777"/>
                <a:gd name="connsiteY1" fmla="*/ 276225 h 530177"/>
                <a:gd name="connsiteX2" fmla="*/ 124077 w 390777"/>
                <a:gd name="connsiteY2" fmla="*/ 504825 h 530177"/>
                <a:gd name="connsiteX3" fmla="*/ 390777 w 390777"/>
                <a:gd name="connsiteY3" fmla="*/ 514350 h 53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777" h="530177">
                  <a:moveTo>
                    <a:pt x="152652" y="0"/>
                  </a:moveTo>
                  <a:cubicBezTo>
                    <a:pt x="78833" y="96044"/>
                    <a:pt x="5014" y="192088"/>
                    <a:pt x="252" y="276225"/>
                  </a:cubicBezTo>
                  <a:cubicBezTo>
                    <a:pt x="-4510" y="360362"/>
                    <a:pt x="58990" y="465138"/>
                    <a:pt x="124077" y="504825"/>
                  </a:cubicBezTo>
                  <a:cubicBezTo>
                    <a:pt x="189164" y="544512"/>
                    <a:pt x="289970" y="529431"/>
                    <a:pt x="390777" y="51435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664126" y="4887908"/>
              <a:ext cx="13206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Symbol" panose="05050102010706020507" pitchFamily="18" charset="2"/>
                </a:rPr>
                <a:t>q=</a:t>
              </a:r>
              <a:r>
                <a:rPr lang="en-GB" sz="2400" b="1" i="1" dirty="0" err="1" smtClean="0">
                  <a:latin typeface="Symbol" panose="05050102010706020507" pitchFamily="18" charset="2"/>
                </a:rPr>
                <a:t>gB</a:t>
              </a:r>
              <a:r>
                <a:rPr lang="en-GB" sz="2400" b="1" i="1" baseline="-25000" dirty="0" err="1" smtClean="0">
                  <a:latin typeface="Helvetica" pitchFamily="34" charset="0"/>
                </a:rPr>
                <a:t>eff</a:t>
              </a:r>
              <a:r>
                <a:rPr lang="en-GB" sz="2400" b="1" i="1" dirty="0" err="1" smtClean="0">
                  <a:latin typeface="Helvetica" pitchFamily="34" charset="0"/>
                </a:rPr>
                <a:t>t</a:t>
              </a:r>
              <a:r>
                <a:rPr lang="en-GB" sz="2400" b="1" i="1" baseline="-25000" dirty="0" err="1" smtClean="0">
                  <a:latin typeface="Helvetica" pitchFamily="34" charset="0"/>
                </a:rPr>
                <a:t>p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82353" y="574827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120987" y="336446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547179" y="477701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0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16052" y="1137771"/>
            <a:ext cx="2799420" cy="1419712"/>
            <a:chOff x="5700487" y="658644"/>
            <a:chExt cx="2799420" cy="1419712"/>
          </a:xfrm>
        </p:grpSpPr>
        <p:sp>
          <p:nvSpPr>
            <p:cNvPr id="5" name="Freeform 4"/>
            <p:cNvSpPr/>
            <p:nvPr/>
          </p:nvSpPr>
          <p:spPr>
            <a:xfrm flipV="1">
              <a:off x="6367237" y="1430655"/>
              <a:ext cx="45719" cy="250825"/>
            </a:xfrm>
            <a:custGeom>
              <a:avLst/>
              <a:gdLst>
                <a:gd name="connsiteX0" fmla="*/ 53975 w 84869"/>
                <a:gd name="connsiteY0" fmla="*/ 342900 h 342900"/>
                <a:gd name="connsiteX1" fmla="*/ 82550 w 84869"/>
                <a:gd name="connsiteY1" fmla="*/ 174625 h 342900"/>
                <a:gd name="connsiteX2" fmla="*/ 0 w 84869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69" h="342900">
                  <a:moveTo>
                    <a:pt x="53975" y="342900"/>
                  </a:moveTo>
                  <a:cubicBezTo>
                    <a:pt x="72760" y="287337"/>
                    <a:pt x="91546" y="231775"/>
                    <a:pt x="82550" y="174625"/>
                  </a:cubicBezTo>
                  <a:cubicBezTo>
                    <a:pt x="73554" y="117475"/>
                    <a:pt x="36777" y="58737"/>
                    <a:pt x="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691087" y="859156"/>
              <a:ext cx="838200" cy="55193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5700487" y="859156"/>
              <a:ext cx="990600" cy="533400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700487" y="1392556"/>
              <a:ext cx="990600" cy="457200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700487" y="1392556"/>
              <a:ext cx="1828800" cy="0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691087" y="1397021"/>
              <a:ext cx="828674" cy="452736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6340568" y="1087756"/>
              <a:ext cx="45719" cy="273050"/>
            </a:xfrm>
            <a:custGeom>
              <a:avLst/>
              <a:gdLst>
                <a:gd name="connsiteX0" fmla="*/ 53975 w 84869"/>
                <a:gd name="connsiteY0" fmla="*/ 342900 h 342900"/>
                <a:gd name="connsiteX1" fmla="*/ 82550 w 84869"/>
                <a:gd name="connsiteY1" fmla="*/ 174625 h 342900"/>
                <a:gd name="connsiteX2" fmla="*/ 0 w 84869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69" h="342900">
                  <a:moveTo>
                    <a:pt x="53975" y="342900"/>
                  </a:moveTo>
                  <a:cubicBezTo>
                    <a:pt x="72760" y="287337"/>
                    <a:pt x="91546" y="231775"/>
                    <a:pt x="82550" y="174625"/>
                  </a:cubicBezTo>
                  <a:cubicBezTo>
                    <a:pt x="73554" y="117475"/>
                    <a:pt x="36777" y="58737"/>
                    <a:pt x="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28502" y="100262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err="1"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GB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GB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51362" y="132905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err="1"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GB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GB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91397" y="658644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Helvetica" pitchFamily="34" charset="0"/>
                </a:rPr>
                <a:t>B</a:t>
              </a:r>
              <a:r>
                <a:rPr lang="en-GB" sz="2400" b="1" i="1" baseline="-25000" dirty="0" smtClean="0">
                  <a:latin typeface="Helvetica" pitchFamily="34" charset="0"/>
                </a:rPr>
                <a:t>1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55863" y="1616691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Helvetica" pitchFamily="34" charset="0"/>
                </a:rPr>
                <a:t>B</a:t>
              </a:r>
              <a:r>
                <a:rPr lang="en-GB" sz="2400" b="1" i="1" baseline="-25000" dirty="0" smtClean="0">
                  <a:latin typeface="Helvetica" pitchFamily="34" charset="0"/>
                </a:rPr>
                <a:t>1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02757" y="1456671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Helvetica" pitchFamily="34" charset="0"/>
                </a:rPr>
                <a:t>B</a:t>
              </a:r>
              <a:r>
                <a:rPr lang="en-GB" sz="2400" b="1" i="1" baseline="-25000" dirty="0" smtClean="0">
                  <a:latin typeface="Helvetica" pitchFamily="34" charset="0"/>
                </a:rPr>
                <a:t>1</a:t>
              </a:r>
              <a:r>
                <a:rPr lang="en-GB" sz="2400" i="1" dirty="0" smtClean="0">
                  <a:latin typeface="Helvetica" pitchFamily="34" charset="0"/>
                </a:rPr>
                <a:t>cos</a:t>
              </a:r>
              <a:r>
                <a:rPr lang="en-GB" sz="2400" i="1" dirty="0" smtClean="0">
                  <a:latin typeface="Symbol" panose="05050102010706020507" pitchFamily="18" charset="2"/>
                </a:rPr>
                <a:t>w</a:t>
              </a:r>
              <a:r>
                <a:rPr lang="en-GB" sz="2400" i="1" dirty="0" smtClean="0">
                  <a:latin typeface="Helvetica" pitchFamily="34" charset="0"/>
                </a:rPr>
                <a:t>t</a:t>
              </a:r>
              <a:endParaRPr lang="en-GB" sz="2400" i="1" baseline="-25000" dirty="0">
                <a:latin typeface="Helvetic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430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4341735" y="2417576"/>
            <a:ext cx="2901950" cy="2938816"/>
            <a:chOff x="2372739" y="3385785"/>
            <a:chExt cx="2901950" cy="2938816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3363339" y="3566820"/>
              <a:ext cx="0" cy="17195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63339" y="5283348"/>
              <a:ext cx="1828800" cy="30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2372739" y="5274619"/>
              <a:ext cx="990600" cy="749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424081" y="5862936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84839" y="488091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71697" y="3499955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Z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363340" y="5283348"/>
              <a:ext cx="831849" cy="3008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737989" y="5312699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Helvetica" pitchFamily="34" charset="0"/>
                </a:rPr>
                <a:t>B</a:t>
              </a:r>
              <a:r>
                <a:rPr lang="en-GB" sz="2400" b="1" i="1" baseline="-25000" dirty="0" smtClean="0">
                  <a:latin typeface="Helvetica" pitchFamily="34" charset="0"/>
                </a:rPr>
                <a:t>1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3328411" y="3673774"/>
              <a:ext cx="0" cy="1610049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23589" y="3636299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Helvetica" pitchFamily="34" charset="0"/>
                </a:rPr>
                <a:t>B</a:t>
              </a:r>
              <a:r>
                <a:rPr lang="en-GB" sz="2400" b="1" i="1" baseline="-25000" dirty="0" smtClean="0">
                  <a:latin typeface="Helvetica" pitchFamily="34" charset="0"/>
                </a:rPr>
                <a:t>0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433189" y="3716964"/>
              <a:ext cx="0" cy="1054715"/>
            </a:xfrm>
            <a:prstGeom prst="straightConnector1">
              <a:avLst/>
            </a:prstGeom>
            <a:ln w="41275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449744" y="3914429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>
                  <a:latin typeface="Symbol" panose="05050102010706020507" pitchFamily="18" charset="2"/>
                </a:rPr>
                <a:t>W/g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63340" y="4745663"/>
              <a:ext cx="831849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180900" y="4771679"/>
              <a:ext cx="0" cy="48198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358577" y="4735624"/>
              <a:ext cx="831849" cy="517874"/>
            </a:xfrm>
            <a:prstGeom prst="straightConnector1">
              <a:avLst/>
            </a:prstGeom>
            <a:ln w="412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31092" y="4474499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err="1" smtClean="0">
                  <a:latin typeface="Helvetica" pitchFamily="34" charset="0"/>
                </a:rPr>
                <a:t>B</a:t>
              </a:r>
              <a:r>
                <a:rPr lang="en-GB" sz="2400" b="1" i="1" baseline="-25000" dirty="0" err="1" smtClean="0">
                  <a:latin typeface="Helvetica" pitchFamily="34" charset="0"/>
                </a:rPr>
                <a:t>eff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05201" y="338578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11187" y="476336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51179" y="575396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23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572564" y="329354"/>
            <a:ext cx="3239588" cy="2969657"/>
            <a:chOff x="5664126" y="3364469"/>
            <a:chExt cx="3239588" cy="296965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992364" y="3576345"/>
              <a:ext cx="0" cy="17195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6992364" y="5292873"/>
              <a:ext cx="1828800" cy="30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6001764" y="5284144"/>
              <a:ext cx="990600" cy="749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053106" y="5872461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13864" y="489044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00722" y="350948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itchFamily="34" charset="0"/>
                  <a:cs typeface="Arial" panose="020B0604020202020204" pitchFamily="34" charset="0"/>
                </a:rPr>
                <a:t>Z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6987602" y="4745149"/>
              <a:ext cx="831849" cy="517874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760117" y="4484024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err="1" smtClean="0">
                  <a:latin typeface="Helvetica" pitchFamily="34" charset="0"/>
                </a:rPr>
                <a:t>B</a:t>
              </a:r>
              <a:r>
                <a:rPr lang="en-GB" sz="2400" b="1" i="1" baseline="-25000" dirty="0" err="1" smtClean="0">
                  <a:latin typeface="Helvetica" pitchFamily="34" charset="0"/>
                </a:rPr>
                <a:t>eff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3420000">
              <a:off x="6604893" y="4330198"/>
              <a:ext cx="2181026" cy="830465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6981826" y="3971145"/>
              <a:ext cx="0" cy="1336495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981826" y="5291585"/>
              <a:ext cx="1106009" cy="367209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6753226" y="5040939"/>
              <a:ext cx="390777" cy="530177"/>
            </a:xfrm>
            <a:custGeom>
              <a:avLst/>
              <a:gdLst>
                <a:gd name="connsiteX0" fmla="*/ 152652 w 390777"/>
                <a:gd name="connsiteY0" fmla="*/ 0 h 530177"/>
                <a:gd name="connsiteX1" fmla="*/ 252 w 390777"/>
                <a:gd name="connsiteY1" fmla="*/ 276225 h 530177"/>
                <a:gd name="connsiteX2" fmla="*/ 124077 w 390777"/>
                <a:gd name="connsiteY2" fmla="*/ 504825 h 530177"/>
                <a:gd name="connsiteX3" fmla="*/ 390777 w 390777"/>
                <a:gd name="connsiteY3" fmla="*/ 514350 h 53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777" h="530177">
                  <a:moveTo>
                    <a:pt x="152652" y="0"/>
                  </a:moveTo>
                  <a:cubicBezTo>
                    <a:pt x="78833" y="96044"/>
                    <a:pt x="5014" y="192088"/>
                    <a:pt x="252" y="276225"/>
                  </a:cubicBezTo>
                  <a:cubicBezTo>
                    <a:pt x="-4510" y="360362"/>
                    <a:pt x="58990" y="465138"/>
                    <a:pt x="124077" y="504825"/>
                  </a:cubicBezTo>
                  <a:cubicBezTo>
                    <a:pt x="189164" y="544512"/>
                    <a:pt x="289970" y="529431"/>
                    <a:pt x="390777" y="51435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64126" y="4887908"/>
              <a:ext cx="13206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dirty="0" smtClean="0">
                  <a:latin typeface="Symbol" panose="05050102010706020507" pitchFamily="18" charset="2"/>
                </a:rPr>
                <a:t>q=</a:t>
              </a:r>
              <a:r>
                <a:rPr lang="en-GB" sz="2400" b="1" i="1" dirty="0" err="1" smtClean="0">
                  <a:latin typeface="Symbol" panose="05050102010706020507" pitchFamily="18" charset="2"/>
                </a:rPr>
                <a:t>gB</a:t>
              </a:r>
              <a:r>
                <a:rPr lang="en-GB" sz="2400" b="1" i="1" baseline="-25000" dirty="0" err="1" smtClean="0">
                  <a:latin typeface="Helvetica" pitchFamily="34" charset="0"/>
                </a:rPr>
                <a:t>eff</a:t>
              </a:r>
              <a:r>
                <a:rPr lang="en-GB" sz="2400" b="1" i="1" dirty="0" err="1" smtClean="0">
                  <a:latin typeface="Helvetica" pitchFamily="34" charset="0"/>
                </a:rPr>
                <a:t>t</a:t>
              </a:r>
              <a:r>
                <a:rPr lang="en-GB" sz="2400" b="1" i="1" baseline="-25000" dirty="0" err="1" smtClean="0">
                  <a:latin typeface="Helvetica" pitchFamily="34" charset="0"/>
                </a:rPr>
                <a:t>p</a:t>
              </a:r>
              <a:endParaRPr lang="en-GB" sz="2400" b="1" i="1" baseline="-25000" dirty="0">
                <a:latin typeface="Helvetica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82353" y="574827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20987" y="336446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47179" y="477701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92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410718" y="260177"/>
            <a:ext cx="3976861" cy="6173236"/>
            <a:chOff x="7410718" y="260177"/>
            <a:chExt cx="3976861" cy="6173236"/>
          </a:xfrm>
        </p:grpSpPr>
        <p:grpSp>
          <p:nvGrpSpPr>
            <p:cNvPr id="10" name="Group 9"/>
            <p:cNvGrpSpPr/>
            <p:nvPr/>
          </p:nvGrpSpPr>
          <p:grpSpPr>
            <a:xfrm>
              <a:off x="7410718" y="260177"/>
              <a:ext cx="3976861" cy="5933863"/>
              <a:chOff x="7410718" y="260177"/>
              <a:chExt cx="3976861" cy="593386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55328" y="260177"/>
                <a:ext cx="3732251" cy="333400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0718" y="3415554"/>
                <a:ext cx="3805682" cy="277848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0316743" y="342431"/>
                <a:ext cx="899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  <a:endParaRPr lang="en-GB" sz="3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316743" y="3364235"/>
                <a:ext cx="899657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3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  <a:endParaRPr lang="en-GB" sz="3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579919" y="3364234"/>
                <a:ext cx="899657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3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  <a:endParaRPr lang="en-GB" sz="3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589341" y="5910193"/>
              <a:ext cx="1630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g</a:t>
              </a:r>
              <a:r>
                <a: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GB" sz="2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GB" sz="2800" i="1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=p</a:t>
              </a:r>
              <a:r>
                <a: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/2</a:t>
              </a:r>
              <a:endParaRPr lang="en-GB" sz="2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671414" y="5861928"/>
              <a:ext cx="1330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g</a:t>
              </a:r>
              <a:r>
                <a: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GB" sz="2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GB" sz="2800" i="1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=p</a:t>
              </a:r>
              <a:endParaRPr lang="en-GB" sz="2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9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home\teaching\F34AAP\Lectures\sample_co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13" y="1702406"/>
            <a:ext cx="7872783" cy="205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71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673497" y="1050308"/>
            <a:ext cx="3151580" cy="3021874"/>
            <a:chOff x="3095897" y="2694382"/>
            <a:chExt cx="3151580" cy="3021874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4641669" y="2694382"/>
              <a:ext cx="43542" cy="3021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 rot="900000">
              <a:off x="3095897" y="3966754"/>
              <a:ext cx="3091543" cy="1245326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Oval 6"/>
            <p:cNvSpPr/>
            <p:nvPr/>
          </p:nvSpPr>
          <p:spPr>
            <a:xfrm rot="20700000" flipV="1">
              <a:off x="3155934" y="3980610"/>
              <a:ext cx="3091543" cy="1245326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4604724" y="4515529"/>
              <a:ext cx="152005" cy="158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3713417" y="3790476"/>
              <a:ext cx="152005" cy="1580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82297" y="3481680"/>
              <a:ext cx="38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i="1" dirty="0" smtClean="0">
                  <a:latin typeface="Helvetica Condensed"/>
                </a:rPr>
                <a:t>e</a:t>
              </a:r>
              <a:r>
                <a:rPr lang="en-GB" sz="2000" i="1" baseline="30000" dirty="0" smtClean="0">
                  <a:latin typeface="Helvetica Condensed"/>
                </a:rPr>
                <a:t>-</a:t>
              </a:r>
              <a:endParaRPr lang="en-GB" sz="2000" i="1" baseline="30000" dirty="0">
                <a:latin typeface="Helvetica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01705" y="2694382"/>
              <a:ext cx="503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i="1" dirty="0" smtClean="0">
                  <a:latin typeface="Helvetica Condensed"/>
                </a:rPr>
                <a:t>B</a:t>
              </a:r>
              <a:r>
                <a:rPr lang="en-GB" sz="2400" i="1" baseline="-25000" dirty="0" smtClean="0">
                  <a:latin typeface="Helvetica Condensed"/>
                </a:rPr>
                <a:t>0</a:t>
              </a:r>
              <a:endParaRPr lang="en-GB" sz="2400" i="1" baseline="-25000" dirty="0">
                <a:latin typeface="Helvetic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6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62639" y="1027906"/>
            <a:ext cx="2851012" cy="2770132"/>
            <a:chOff x="2787788" y="2133600"/>
            <a:chExt cx="2851012" cy="2770132"/>
          </a:xfrm>
        </p:grpSpPr>
        <p:grpSp>
          <p:nvGrpSpPr>
            <p:cNvPr id="5" name="Group 4"/>
            <p:cNvGrpSpPr/>
            <p:nvPr/>
          </p:nvGrpSpPr>
          <p:grpSpPr>
            <a:xfrm>
              <a:off x="3625988" y="3151132"/>
              <a:ext cx="1219200" cy="1381756"/>
              <a:chOff x="6075045" y="2581275"/>
              <a:chExt cx="1778318" cy="2122837"/>
            </a:xfrm>
          </p:grpSpPr>
          <p:sp>
            <p:nvSpPr>
              <p:cNvPr id="14" name="Cube 13"/>
              <p:cNvSpPr/>
              <p:nvPr/>
            </p:nvSpPr>
            <p:spPr>
              <a:xfrm>
                <a:off x="6196012" y="3257548"/>
                <a:ext cx="1657351" cy="1000742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6075045" y="2617470"/>
                <a:ext cx="490537" cy="2086642"/>
              </a:xfrm>
              <a:custGeom>
                <a:avLst/>
                <a:gdLst>
                  <a:gd name="connsiteX0" fmla="*/ 0 w 390525"/>
                  <a:gd name="connsiteY0" fmla="*/ 2086642 h 2086642"/>
                  <a:gd name="connsiteX1" fmla="*/ 123825 w 390525"/>
                  <a:gd name="connsiteY1" fmla="*/ 76867 h 2086642"/>
                  <a:gd name="connsiteX2" fmla="*/ 390525 w 390525"/>
                  <a:gd name="connsiteY2" fmla="*/ 610267 h 208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0525" h="2086642">
                    <a:moveTo>
                      <a:pt x="0" y="2086642"/>
                    </a:moveTo>
                    <a:cubicBezTo>
                      <a:pt x="29369" y="1204785"/>
                      <a:pt x="58738" y="322929"/>
                      <a:pt x="123825" y="76867"/>
                    </a:cubicBezTo>
                    <a:cubicBezTo>
                      <a:pt x="188913" y="-169196"/>
                      <a:pt x="289719" y="220535"/>
                      <a:pt x="390525" y="610267"/>
                    </a:cubicBezTo>
                  </a:path>
                </a:pathLst>
              </a:custGeom>
              <a:noFill/>
              <a:ln w="66675" cap="sq">
                <a:solidFill>
                  <a:schemeClr val="accent2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429035" y="2586029"/>
                <a:ext cx="362290" cy="1929879"/>
              </a:xfrm>
              <a:custGeom>
                <a:avLst/>
                <a:gdLst>
                  <a:gd name="connsiteX0" fmla="*/ 219415 w 362290"/>
                  <a:gd name="connsiteY0" fmla="*/ 1681171 h 1929879"/>
                  <a:gd name="connsiteX1" fmla="*/ 114640 w 362290"/>
                  <a:gd name="connsiteY1" fmla="*/ 1890721 h 1929879"/>
                  <a:gd name="connsiteX2" fmla="*/ 340 w 362290"/>
                  <a:gd name="connsiteY2" fmla="*/ 985846 h 1929879"/>
                  <a:gd name="connsiteX3" fmla="*/ 152740 w 362290"/>
                  <a:gd name="connsiteY3" fmla="*/ 4771 h 1929879"/>
                  <a:gd name="connsiteX4" fmla="*/ 362290 w 362290"/>
                  <a:gd name="connsiteY4" fmla="*/ 681046 h 1929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90" h="1929879">
                    <a:moveTo>
                      <a:pt x="219415" y="1681171"/>
                    </a:moveTo>
                    <a:cubicBezTo>
                      <a:pt x="185284" y="1843890"/>
                      <a:pt x="151153" y="2006609"/>
                      <a:pt x="114640" y="1890721"/>
                    </a:cubicBezTo>
                    <a:cubicBezTo>
                      <a:pt x="78127" y="1774833"/>
                      <a:pt x="-6010" y="1300171"/>
                      <a:pt x="340" y="985846"/>
                    </a:cubicBezTo>
                    <a:cubicBezTo>
                      <a:pt x="6690" y="671521"/>
                      <a:pt x="92415" y="55571"/>
                      <a:pt x="152740" y="4771"/>
                    </a:cubicBezTo>
                    <a:cubicBezTo>
                      <a:pt x="213065" y="-46029"/>
                      <a:pt x="287677" y="317508"/>
                      <a:pt x="362290" y="681046"/>
                    </a:cubicBezTo>
                  </a:path>
                </a:pathLst>
              </a:custGeom>
              <a:noFill/>
              <a:ln w="63500">
                <a:solidFill>
                  <a:schemeClr val="accent2"/>
                </a:solidFill>
              </a:ln>
              <a:scene3d>
                <a:camera prst="orthographicFront"/>
                <a:lightRig rig="threePt" dir="t"/>
              </a:scene3d>
              <a:sp3d>
                <a:bevelT w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6724310" y="2590800"/>
                <a:ext cx="362290" cy="1929879"/>
              </a:xfrm>
              <a:custGeom>
                <a:avLst/>
                <a:gdLst>
                  <a:gd name="connsiteX0" fmla="*/ 219415 w 362290"/>
                  <a:gd name="connsiteY0" fmla="*/ 1681171 h 1929879"/>
                  <a:gd name="connsiteX1" fmla="*/ 114640 w 362290"/>
                  <a:gd name="connsiteY1" fmla="*/ 1890721 h 1929879"/>
                  <a:gd name="connsiteX2" fmla="*/ 340 w 362290"/>
                  <a:gd name="connsiteY2" fmla="*/ 985846 h 1929879"/>
                  <a:gd name="connsiteX3" fmla="*/ 152740 w 362290"/>
                  <a:gd name="connsiteY3" fmla="*/ 4771 h 1929879"/>
                  <a:gd name="connsiteX4" fmla="*/ 362290 w 362290"/>
                  <a:gd name="connsiteY4" fmla="*/ 681046 h 1929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90" h="1929879">
                    <a:moveTo>
                      <a:pt x="219415" y="1681171"/>
                    </a:moveTo>
                    <a:cubicBezTo>
                      <a:pt x="185284" y="1843890"/>
                      <a:pt x="151153" y="2006609"/>
                      <a:pt x="114640" y="1890721"/>
                    </a:cubicBezTo>
                    <a:cubicBezTo>
                      <a:pt x="78127" y="1774833"/>
                      <a:pt x="-6010" y="1300171"/>
                      <a:pt x="340" y="985846"/>
                    </a:cubicBezTo>
                    <a:cubicBezTo>
                      <a:pt x="6690" y="671521"/>
                      <a:pt x="92415" y="55571"/>
                      <a:pt x="152740" y="4771"/>
                    </a:cubicBezTo>
                    <a:cubicBezTo>
                      <a:pt x="213065" y="-46029"/>
                      <a:pt x="287677" y="317508"/>
                      <a:pt x="362290" y="681046"/>
                    </a:cubicBezTo>
                  </a:path>
                </a:pathLst>
              </a:custGeom>
              <a:noFill/>
              <a:ln w="63500">
                <a:solidFill>
                  <a:schemeClr val="accent2"/>
                </a:solidFill>
              </a:ln>
              <a:scene3d>
                <a:camera prst="orthographicFront"/>
                <a:lightRig rig="threePt" dir="t"/>
              </a:scene3d>
              <a:sp3d>
                <a:bevelT w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7029110" y="2581275"/>
                <a:ext cx="362290" cy="1929879"/>
              </a:xfrm>
              <a:custGeom>
                <a:avLst/>
                <a:gdLst>
                  <a:gd name="connsiteX0" fmla="*/ 219415 w 362290"/>
                  <a:gd name="connsiteY0" fmla="*/ 1681171 h 1929879"/>
                  <a:gd name="connsiteX1" fmla="*/ 114640 w 362290"/>
                  <a:gd name="connsiteY1" fmla="*/ 1890721 h 1929879"/>
                  <a:gd name="connsiteX2" fmla="*/ 340 w 362290"/>
                  <a:gd name="connsiteY2" fmla="*/ 985846 h 1929879"/>
                  <a:gd name="connsiteX3" fmla="*/ 152740 w 362290"/>
                  <a:gd name="connsiteY3" fmla="*/ 4771 h 1929879"/>
                  <a:gd name="connsiteX4" fmla="*/ 362290 w 362290"/>
                  <a:gd name="connsiteY4" fmla="*/ 681046 h 1929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90" h="1929879">
                    <a:moveTo>
                      <a:pt x="219415" y="1681171"/>
                    </a:moveTo>
                    <a:cubicBezTo>
                      <a:pt x="185284" y="1843890"/>
                      <a:pt x="151153" y="2006609"/>
                      <a:pt x="114640" y="1890721"/>
                    </a:cubicBezTo>
                    <a:cubicBezTo>
                      <a:pt x="78127" y="1774833"/>
                      <a:pt x="-6010" y="1300171"/>
                      <a:pt x="340" y="985846"/>
                    </a:cubicBezTo>
                    <a:cubicBezTo>
                      <a:pt x="6690" y="671521"/>
                      <a:pt x="92415" y="55571"/>
                      <a:pt x="152740" y="4771"/>
                    </a:cubicBezTo>
                    <a:cubicBezTo>
                      <a:pt x="213065" y="-46029"/>
                      <a:pt x="287677" y="317508"/>
                      <a:pt x="362290" y="681046"/>
                    </a:cubicBezTo>
                  </a:path>
                </a:pathLst>
              </a:custGeom>
              <a:noFill/>
              <a:ln w="63500">
                <a:solidFill>
                  <a:schemeClr val="accent2"/>
                </a:solidFill>
              </a:ln>
              <a:scene3d>
                <a:camera prst="orthographicFront"/>
                <a:lightRig rig="threePt" dir="t"/>
              </a:scene3d>
              <a:sp3d>
                <a:bevelT w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7352960" y="2581275"/>
                <a:ext cx="362290" cy="1929879"/>
              </a:xfrm>
              <a:custGeom>
                <a:avLst/>
                <a:gdLst>
                  <a:gd name="connsiteX0" fmla="*/ 219415 w 362290"/>
                  <a:gd name="connsiteY0" fmla="*/ 1681171 h 1929879"/>
                  <a:gd name="connsiteX1" fmla="*/ 114640 w 362290"/>
                  <a:gd name="connsiteY1" fmla="*/ 1890721 h 1929879"/>
                  <a:gd name="connsiteX2" fmla="*/ 340 w 362290"/>
                  <a:gd name="connsiteY2" fmla="*/ 985846 h 1929879"/>
                  <a:gd name="connsiteX3" fmla="*/ 152740 w 362290"/>
                  <a:gd name="connsiteY3" fmla="*/ 4771 h 1929879"/>
                  <a:gd name="connsiteX4" fmla="*/ 362290 w 362290"/>
                  <a:gd name="connsiteY4" fmla="*/ 681046 h 1929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290" h="1929879">
                    <a:moveTo>
                      <a:pt x="219415" y="1681171"/>
                    </a:moveTo>
                    <a:cubicBezTo>
                      <a:pt x="185284" y="1843890"/>
                      <a:pt x="151153" y="2006609"/>
                      <a:pt x="114640" y="1890721"/>
                    </a:cubicBezTo>
                    <a:cubicBezTo>
                      <a:pt x="78127" y="1774833"/>
                      <a:pt x="-6010" y="1300171"/>
                      <a:pt x="340" y="985846"/>
                    </a:cubicBezTo>
                    <a:cubicBezTo>
                      <a:pt x="6690" y="671521"/>
                      <a:pt x="92415" y="55571"/>
                      <a:pt x="152740" y="4771"/>
                    </a:cubicBezTo>
                    <a:cubicBezTo>
                      <a:pt x="213065" y="-46029"/>
                      <a:pt x="287677" y="317508"/>
                      <a:pt x="362290" y="681046"/>
                    </a:cubicBezTo>
                  </a:path>
                </a:pathLst>
              </a:custGeom>
              <a:noFill/>
              <a:ln w="63500">
                <a:solidFill>
                  <a:schemeClr val="accent2"/>
                </a:solidFill>
              </a:ln>
              <a:scene3d>
                <a:camera prst="orthographicFront"/>
                <a:lightRig rig="threePt" dir="t"/>
              </a:scene3d>
              <a:sp3d>
                <a:bevelT w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7772400" y="4114800"/>
                <a:ext cx="80963" cy="581692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  <a:scene3d>
                <a:camera prst="orthographicFront"/>
                <a:lightRig rig="threePt" dir="t"/>
              </a:scene3d>
              <a:sp3d>
                <a:bevelT w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Arrow Connector 5"/>
            <p:cNvCxnSpPr/>
            <p:nvPr/>
          </p:nvCxnSpPr>
          <p:spPr>
            <a:xfrm flipV="1">
              <a:off x="3473588" y="2636168"/>
              <a:ext cx="0" cy="2267564"/>
            </a:xfrm>
            <a:prstGeom prst="straightConnector1">
              <a:avLst/>
            </a:prstGeom>
            <a:ln w="66675">
              <a:solidFill>
                <a:schemeClr val="accent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787788" y="2193190"/>
              <a:ext cx="689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r>
                <a:rPr lang="en-US" sz="3600" b="1" i="1" baseline="-250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0</a:t>
              </a:r>
              <a:endParaRPr lang="en-US" sz="3600" b="1" i="1" baseline="-25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14911" y="3416007"/>
              <a:ext cx="6238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i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</a:t>
              </a:r>
              <a:endParaRPr lang="en-US" sz="4000" b="1" i="1" baseline="-25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3854588" y="2819400"/>
              <a:ext cx="959629" cy="334007"/>
            </a:xfrm>
            <a:custGeom>
              <a:avLst/>
              <a:gdLst>
                <a:gd name="connsiteX0" fmla="*/ 379014 w 959629"/>
                <a:gd name="connsiteY0" fmla="*/ 334007 h 334007"/>
                <a:gd name="connsiteX1" fmla="*/ 959586 w 959629"/>
                <a:gd name="connsiteY1" fmla="*/ 159836 h 334007"/>
                <a:gd name="connsiteX2" fmla="*/ 408043 w 959629"/>
                <a:gd name="connsiteY2" fmla="*/ 179 h 334007"/>
                <a:gd name="connsiteX3" fmla="*/ 1643 w 959629"/>
                <a:gd name="connsiteY3" fmla="*/ 130807 h 334007"/>
                <a:gd name="connsiteX4" fmla="*/ 291929 w 959629"/>
                <a:gd name="connsiteY4" fmla="*/ 246922 h 33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629" h="334007">
                  <a:moveTo>
                    <a:pt x="379014" y="334007"/>
                  </a:moveTo>
                  <a:cubicBezTo>
                    <a:pt x="666881" y="274740"/>
                    <a:pt x="954748" y="215474"/>
                    <a:pt x="959586" y="159836"/>
                  </a:cubicBezTo>
                  <a:cubicBezTo>
                    <a:pt x="964424" y="104198"/>
                    <a:pt x="567700" y="5017"/>
                    <a:pt x="408043" y="179"/>
                  </a:cubicBezTo>
                  <a:cubicBezTo>
                    <a:pt x="248386" y="-4659"/>
                    <a:pt x="20995" y="89683"/>
                    <a:pt x="1643" y="130807"/>
                  </a:cubicBezTo>
                  <a:cubicBezTo>
                    <a:pt x="-17709" y="171931"/>
                    <a:pt x="137110" y="209426"/>
                    <a:pt x="291929" y="246922"/>
                  </a:cubicBezTo>
                </a:path>
              </a:pathLst>
            </a:custGeom>
            <a:noFill/>
            <a:ln w="285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37084" y="2133600"/>
              <a:ext cx="657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 smtClean="0">
                  <a:latin typeface="Symbol" panose="05050102010706020507" pitchFamily="18" charset="2"/>
                </a:rPr>
                <a:t>w</a:t>
              </a:r>
              <a:r>
                <a:rPr lang="en-US" sz="3600" i="1" baseline="-25000" dirty="0" smtClean="0"/>
                <a:t>0</a:t>
              </a:r>
              <a:endParaRPr lang="en-US" sz="3600" i="1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411449" y="3443055"/>
              <a:ext cx="1632823" cy="421024"/>
              <a:chOff x="685800" y="3986268"/>
              <a:chExt cx="1632823" cy="421024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V="1">
                <a:off x="1524000" y="3986268"/>
                <a:ext cx="794623" cy="421024"/>
              </a:xfrm>
              <a:prstGeom prst="straightConnector1">
                <a:avLst/>
              </a:prstGeom>
              <a:ln w="63500" cap="rnd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685800" y="4038600"/>
                <a:ext cx="838200" cy="3686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180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81665" y="173741"/>
            <a:ext cx="6966409" cy="5890936"/>
            <a:chOff x="1781665" y="173741"/>
            <a:chExt cx="6966409" cy="58909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628" y="173741"/>
              <a:ext cx="3379731" cy="299003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4385" y="301657"/>
              <a:ext cx="2533689" cy="576302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247" y="3909031"/>
              <a:ext cx="4007386" cy="191688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781665" y="254524"/>
              <a:ext cx="7537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GB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81665" y="3616643"/>
              <a:ext cx="7537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en-GB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81859" y="254523"/>
              <a:ext cx="7537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en-GB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361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-1524000" y="-3124200"/>
            <a:ext cx="11705212" cy="10820400"/>
            <a:chOff x="-1524000" y="-3124200"/>
            <a:chExt cx="11705212" cy="10820400"/>
          </a:xfrm>
        </p:grpSpPr>
        <p:sp>
          <p:nvSpPr>
            <p:cNvPr id="8" name="Rectangle 7"/>
            <p:cNvSpPr/>
            <p:nvPr/>
          </p:nvSpPr>
          <p:spPr>
            <a:xfrm>
              <a:off x="-838200" y="-3124200"/>
              <a:ext cx="11019412" cy="10820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-304800" y="4186872"/>
              <a:ext cx="10486012" cy="3356928"/>
              <a:chOff x="162938" y="455136"/>
              <a:chExt cx="10486012" cy="3356928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1153538" y="522001"/>
                <a:ext cx="0" cy="171953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1153538" y="2238529"/>
                <a:ext cx="1828800" cy="30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162938" y="2229800"/>
                <a:ext cx="990600" cy="7493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214280" y="2818117"/>
                <a:ext cx="4491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X'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675038" y="1836100"/>
                <a:ext cx="4491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Y'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261896" y="455136"/>
                <a:ext cx="431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Z'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00919" y="1974671"/>
                <a:ext cx="6815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i="1" dirty="0" smtClean="0">
                    <a:latin typeface="Symbol" panose="05050102010706020507" pitchFamily="18" charset="2"/>
                  </a:rPr>
                  <a:t>q=p</a:t>
                </a:r>
                <a:endParaRPr lang="en-GB" sz="2400" b="1" i="1" baseline="-25000" dirty="0">
                  <a:latin typeface="Helvetica" pitchFamily="34" charset="0"/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1158741" y="2255361"/>
                <a:ext cx="9777" cy="14784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Freeform 38"/>
              <p:cNvSpPr/>
              <p:nvPr/>
            </p:nvSpPr>
            <p:spPr>
              <a:xfrm>
                <a:off x="891888" y="1874361"/>
                <a:ext cx="238278" cy="685800"/>
              </a:xfrm>
              <a:custGeom>
                <a:avLst/>
                <a:gdLst>
                  <a:gd name="connsiteX0" fmla="*/ 238278 w 238278"/>
                  <a:gd name="connsiteY0" fmla="*/ 0 h 685800"/>
                  <a:gd name="connsiteX1" fmla="*/ 153 w 238278"/>
                  <a:gd name="connsiteY1" fmla="*/ 342900 h 685800"/>
                  <a:gd name="connsiteX2" fmla="*/ 209703 w 238278"/>
                  <a:gd name="connsiteY2" fmla="*/ 68580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278" h="685800">
                    <a:moveTo>
                      <a:pt x="238278" y="0"/>
                    </a:moveTo>
                    <a:cubicBezTo>
                      <a:pt x="121597" y="114300"/>
                      <a:pt x="4916" y="228600"/>
                      <a:pt x="153" y="342900"/>
                    </a:cubicBezTo>
                    <a:cubicBezTo>
                      <a:pt x="-4610" y="457200"/>
                      <a:pt x="102546" y="571500"/>
                      <a:pt x="209703" y="685800"/>
                    </a:cubicBezTo>
                  </a:path>
                </a:pathLst>
              </a:custGeom>
              <a:noFill/>
              <a:ln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H="1" flipV="1">
                <a:off x="3657600" y="522001"/>
                <a:ext cx="14980" cy="32879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3657600" y="2238529"/>
                <a:ext cx="1828800" cy="30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2667000" y="2229800"/>
                <a:ext cx="990600" cy="7493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2718342" y="2818117"/>
                <a:ext cx="4491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X'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179100" y="1836100"/>
                <a:ext cx="4491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Y'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765958" y="455136"/>
                <a:ext cx="431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Z'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>
                <a:off x="3662803" y="2255361"/>
                <a:ext cx="9777" cy="7237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6205978" y="524065"/>
                <a:ext cx="14980" cy="32879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6205978" y="2240593"/>
                <a:ext cx="1828800" cy="30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>
                <a:off x="5215378" y="2231864"/>
                <a:ext cx="990600" cy="7493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5266720" y="2820181"/>
                <a:ext cx="4491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X'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727478" y="1838164"/>
                <a:ext cx="4491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Y'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314336" y="457200"/>
                <a:ext cx="431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Z'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6205978" y="1836100"/>
                <a:ext cx="5203" cy="4213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8678288" y="524065"/>
                <a:ext cx="14980" cy="32879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8678288" y="2240593"/>
                <a:ext cx="1828800" cy="30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>
                <a:off x="7687688" y="2231864"/>
                <a:ext cx="990600" cy="7493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7739030" y="2820181"/>
                <a:ext cx="4491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X'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0199788" y="1838164"/>
                <a:ext cx="4491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Y'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786646" y="457200"/>
                <a:ext cx="431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Helvetica" pitchFamily="34" charset="0"/>
                    <a:cs typeface="Arial" panose="020B0604020202020204" pitchFamily="34" charset="0"/>
                  </a:rPr>
                  <a:t>Z'</a:t>
                </a:r>
                <a:endParaRPr lang="en-GB" sz="2400" dirty="0">
                  <a:latin typeface="Helvetica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8678288" y="1066800"/>
                <a:ext cx="5203" cy="1190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2" descr="D:\home\Lectures\figures\Mz_buildu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800" y="-2971800"/>
              <a:ext cx="9445625" cy="6474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/>
            <p:cNvSpPr/>
            <p:nvPr/>
          </p:nvSpPr>
          <p:spPr>
            <a:xfrm>
              <a:off x="543289" y="2667000"/>
              <a:ext cx="371111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1076689" y="990600"/>
              <a:ext cx="371111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2295889" y="-990600"/>
              <a:ext cx="371111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5648689" y="-2558142"/>
              <a:ext cx="371111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5286" y="2026503"/>
              <a:ext cx="628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381000" y="4045803"/>
              <a:ext cx="628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71702" y="4045803"/>
              <a:ext cx="628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24000" y="457200"/>
              <a:ext cx="628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05000" y="-1669197"/>
              <a:ext cx="628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62502" y="4038600"/>
              <a:ext cx="628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72102" y="-2362200"/>
              <a:ext cx="628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n-GB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00902" y="4038600"/>
              <a:ext cx="628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n-GB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47045" y="-1400265"/>
              <a:ext cx="443903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i="1" dirty="0" err="1" smtClean="0">
                  <a:latin typeface="Helvetica" pitchFamily="34" charset="0"/>
                </a:rPr>
                <a:t>M</a:t>
              </a:r>
              <a:r>
                <a:rPr lang="en-GB" sz="3600" i="1" baseline="-25000" dirty="0" err="1" smtClean="0">
                  <a:latin typeface="Helvetica" pitchFamily="34" charset="0"/>
                </a:rPr>
                <a:t>z</a:t>
              </a:r>
              <a:r>
                <a:rPr lang="en-GB" sz="3600" i="1" dirty="0" smtClean="0">
                  <a:latin typeface="Helvetica" pitchFamily="34" charset="0"/>
                </a:rPr>
                <a:t>=M</a:t>
              </a:r>
              <a:r>
                <a:rPr lang="en-GB" sz="3600" i="1" baseline="-25000" dirty="0" smtClean="0">
                  <a:latin typeface="Helvetica" pitchFamily="34" charset="0"/>
                </a:rPr>
                <a:t>0</a:t>
              </a:r>
              <a:r>
                <a:rPr lang="en-GB" sz="3600" i="1" dirty="0" smtClean="0">
                  <a:latin typeface="Helvetica" pitchFamily="34" charset="0"/>
                </a:rPr>
                <a:t>(1-2exp(-t/T</a:t>
              </a:r>
              <a:r>
                <a:rPr lang="en-GB" sz="3600" i="1" baseline="-25000" dirty="0" smtClean="0">
                  <a:latin typeface="Helvetica" pitchFamily="34" charset="0"/>
                </a:rPr>
                <a:t>1</a:t>
              </a:r>
              <a:r>
                <a:rPr lang="en-GB" sz="3600" i="1" dirty="0" smtClean="0">
                  <a:latin typeface="Helvetica" pitchFamily="34" charset="0"/>
                </a:rPr>
                <a:t>))</a:t>
              </a:r>
            </a:p>
            <a:p>
              <a:r>
                <a:rPr lang="en-GB" sz="3600" i="1" dirty="0" smtClean="0">
                  <a:latin typeface="Helvetica" pitchFamily="34" charset="0"/>
                </a:rPr>
                <a:t>T</a:t>
              </a:r>
              <a:r>
                <a:rPr lang="en-GB" sz="3600" i="1" baseline="-25000" dirty="0" smtClean="0">
                  <a:latin typeface="Helvetica" pitchFamily="34" charset="0"/>
                </a:rPr>
                <a:t>1</a:t>
              </a:r>
              <a:r>
                <a:rPr lang="en-GB" sz="3600" dirty="0" smtClean="0">
                  <a:latin typeface="Helvetica" pitchFamily="34" charset="0"/>
                </a:rPr>
                <a:t>= 1 s</a:t>
              </a:r>
              <a:endParaRPr lang="en-GB" sz="3600" dirty="0">
                <a:latin typeface="Helvetica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12674" y="3178314"/>
              <a:ext cx="14975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b="1" i="1" dirty="0" smtClean="0">
                  <a:latin typeface="Helvetica" pitchFamily="34" charset="0"/>
                  <a:cs typeface="Arial" panose="020B0604020202020204" pitchFamily="34" charset="0"/>
                </a:rPr>
                <a:t>t</a:t>
              </a:r>
              <a:r>
                <a:rPr lang="en-GB" sz="4000" b="1" dirty="0" smtClean="0">
                  <a:latin typeface="Helvetica" pitchFamily="34" charset="0"/>
                  <a:cs typeface="Arial" panose="020B0604020202020204" pitchFamily="34" charset="0"/>
                </a:rPr>
                <a:t>, sec</a:t>
              </a:r>
              <a:endParaRPr lang="en-GB" sz="4000" b="1" dirty="0">
                <a:latin typeface="Helvetica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1524000" y="-250686"/>
              <a:ext cx="1952779" cy="707886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GB" sz="4000" b="1" i="1" dirty="0" err="1" smtClean="0">
                  <a:latin typeface="Helvetica" pitchFamily="34" charset="0"/>
                  <a:cs typeface="Arial" panose="020B0604020202020204" pitchFamily="34" charset="0"/>
                </a:rPr>
                <a:t>M</a:t>
              </a:r>
              <a:r>
                <a:rPr lang="en-GB" sz="4000" b="1" i="1" baseline="-25000" dirty="0" err="1" smtClean="0">
                  <a:latin typeface="Helvetica" pitchFamily="34" charset="0"/>
                  <a:cs typeface="Arial" panose="020B0604020202020204" pitchFamily="34" charset="0"/>
                </a:rPr>
                <a:t>z</a:t>
              </a:r>
              <a:r>
                <a:rPr lang="en-GB" sz="4000" b="1" i="1" dirty="0" smtClean="0">
                  <a:latin typeface="Helvetica" pitchFamily="34" charset="0"/>
                  <a:cs typeface="Arial" panose="020B0604020202020204" pitchFamily="34" charset="0"/>
                </a:rPr>
                <a:t>,</a:t>
              </a:r>
              <a:r>
                <a:rPr lang="en-GB" sz="4000" b="1" dirty="0" smtClean="0">
                  <a:latin typeface="Helvetica" pitchFamily="34" charset="0"/>
                  <a:cs typeface="Arial" panose="020B0604020202020204" pitchFamily="34" charset="0"/>
                </a:rPr>
                <a:t> </a:t>
              </a:r>
              <a:r>
                <a:rPr lang="en-GB" sz="4000" b="1" dirty="0" err="1" smtClean="0">
                  <a:latin typeface="Helvetica" pitchFamily="34" charset="0"/>
                  <a:cs typeface="Arial" panose="020B0604020202020204" pitchFamily="34" charset="0"/>
                </a:rPr>
                <a:t>a.u</a:t>
              </a:r>
              <a:r>
                <a:rPr lang="en-GB" sz="4000" b="1" dirty="0" smtClean="0">
                  <a:latin typeface="Helvetica" pitchFamily="34" charset="0"/>
                  <a:cs typeface="Arial" panose="020B0604020202020204" pitchFamily="34" charset="0"/>
                </a:rPr>
                <a:t>.</a:t>
              </a:r>
              <a:endParaRPr lang="en-GB" sz="4000" b="1" dirty="0">
                <a:latin typeface="Helvetica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2000" y="6858000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i="1" dirty="0" smtClean="0">
                  <a:latin typeface="Helvetica" pitchFamily="34" charset="0"/>
                  <a:cs typeface="Arial" panose="020B0604020202020204" pitchFamily="34" charset="0"/>
                </a:rPr>
                <a:t>M</a:t>
              </a:r>
              <a:endParaRPr lang="en-GB" sz="2400" b="1" i="1" dirty="0">
                <a:latin typeface="Helvetica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3894" y="6172200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i="1" dirty="0" smtClean="0">
                  <a:latin typeface="Helvetica" pitchFamily="34" charset="0"/>
                  <a:cs typeface="Arial" panose="020B0604020202020204" pitchFamily="34" charset="0"/>
                </a:rPr>
                <a:t>M</a:t>
              </a:r>
              <a:endParaRPr lang="en-GB" sz="2400" b="1" i="1" dirty="0">
                <a:latin typeface="Helvetica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74694" y="5181600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i="1" dirty="0" smtClean="0">
                  <a:latin typeface="Helvetica" pitchFamily="34" charset="0"/>
                  <a:cs typeface="Arial" panose="020B0604020202020204" pitchFamily="34" charset="0"/>
                </a:rPr>
                <a:t>M</a:t>
              </a:r>
              <a:endParaRPr lang="en-GB" sz="2400" b="1" i="1" dirty="0">
                <a:latin typeface="Helvetica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05800" y="4572000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i="1" dirty="0" smtClean="0">
                  <a:latin typeface="Helvetica" pitchFamily="34" charset="0"/>
                  <a:cs typeface="Arial" panose="020B0604020202020204" pitchFamily="34" charset="0"/>
                </a:rPr>
                <a:t>M</a:t>
              </a:r>
              <a:endParaRPr lang="en-GB" sz="2400" b="1" i="1" dirty="0">
                <a:latin typeface="Helvetica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75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616200" y="702387"/>
            <a:ext cx="7035887" cy="3266777"/>
            <a:chOff x="2616200" y="702387"/>
            <a:chExt cx="7035887" cy="326677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552" y="860267"/>
              <a:ext cx="1635728" cy="1923081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616200" y="702387"/>
              <a:ext cx="6963790" cy="2996872"/>
              <a:chOff x="685800" y="3556328"/>
              <a:chExt cx="6963790" cy="299687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85800" y="3556328"/>
                <a:ext cx="3733800" cy="2996872"/>
                <a:chOff x="3962400" y="839822"/>
                <a:chExt cx="3733800" cy="2996872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3962400" y="2824596"/>
                  <a:ext cx="3733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/>
                <p:cNvSpPr/>
                <p:nvPr/>
              </p:nvSpPr>
              <p:spPr>
                <a:xfrm>
                  <a:off x="4267200" y="1792055"/>
                  <a:ext cx="533400" cy="10325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4831307" y="1815152"/>
                  <a:ext cx="2729553" cy="2021542"/>
                </a:xfrm>
                <a:custGeom>
                  <a:avLst/>
                  <a:gdLst>
                    <a:gd name="connsiteX0" fmla="*/ 0 w 2729553"/>
                    <a:gd name="connsiteY0" fmla="*/ 0 h 2021542"/>
                    <a:gd name="connsiteX1" fmla="*/ 313899 w 2729553"/>
                    <a:gd name="connsiteY1" fmla="*/ 2019869 h 2021542"/>
                    <a:gd name="connsiteX2" fmla="*/ 491320 w 2729553"/>
                    <a:gd name="connsiteY2" fmla="*/ 368490 h 2021542"/>
                    <a:gd name="connsiteX3" fmla="*/ 709684 w 2729553"/>
                    <a:gd name="connsiteY3" fmla="*/ 1637732 h 2021542"/>
                    <a:gd name="connsiteX4" fmla="*/ 914400 w 2729553"/>
                    <a:gd name="connsiteY4" fmla="*/ 586854 h 2021542"/>
                    <a:gd name="connsiteX5" fmla="*/ 1050878 w 2729553"/>
                    <a:gd name="connsiteY5" fmla="*/ 1487606 h 2021542"/>
                    <a:gd name="connsiteX6" fmla="*/ 1187356 w 2729553"/>
                    <a:gd name="connsiteY6" fmla="*/ 736979 h 2021542"/>
                    <a:gd name="connsiteX7" fmla="*/ 1296538 w 2729553"/>
                    <a:gd name="connsiteY7" fmla="*/ 1351129 h 2021542"/>
                    <a:gd name="connsiteX8" fmla="*/ 1514902 w 2729553"/>
                    <a:gd name="connsiteY8" fmla="*/ 777923 h 2021542"/>
                    <a:gd name="connsiteX9" fmla="*/ 1624084 w 2729553"/>
                    <a:gd name="connsiteY9" fmla="*/ 1201003 h 2021542"/>
                    <a:gd name="connsiteX10" fmla="*/ 1787857 w 2729553"/>
                    <a:gd name="connsiteY10" fmla="*/ 818866 h 2021542"/>
                    <a:gd name="connsiteX11" fmla="*/ 1992574 w 2729553"/>
                    <a:gd name="connsiteY11" fmla="*/ 1214651 h 2021542"/>
                    <a:gd name="connsiteX12" fmla="*/ 2129051 w 2729553"/>
                    <a:gd name="connsiteY12" fmla="*/ 1037230 h 2021542"/>
                    <a:gd name="connsiteX13" fmla="*/ 2224586 w 2729553"/>
                    <a:gd name="connsiteY13" fmla="*/ 1009935 h 2021542"/>
                    <a:gd name="connsiteX14" fmla="*/ 2497541 w 2729553"/>
                    <a:gd name="connsiteY14" fmla="*/ 1078173 h 2021542"/>
                    <a:gd name="connsiteX15" fmla="*/ 2729553 w 2729553"/>
                    <a:gd name="connsiteY15" fmla="*/ 1037230 h 202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29553" h="2021542">
                      <a:moveTo>
                        <a:pt x="0" y="0"/>
                      </a:moveTo>
                      <a:cubicBezTo>
                        <a:pt x="116006" y="979227"/>
                        <a:pt x="232012" y="1958454"/>
                        <a:pt x="313899" y="2019869"/>
                      </a:cubicBezTo>
                      <a:cubicBezTo>
                        <a:pt x="395786" y="2081284"/>
                        <a:pt x="425356" y="432179"/>
                        <a:pt x="491320" y="368490"/>
                      </a:cubicBezTo>
                      <a:cubicBezTo>
                        <a:pt x="557284" y="304801"/>
                        <a:pt x="639171" y="1601338"/>
                        <a:pt x="709684" y="1637732"/>
                      </a:cubicBezTo>
                      <a:cubicBezTo>
                        <a:pt x="780197" y="1674126"/>
                        <a:pt x="857534" y="611875"/>
                        <a:pt x="914400" y="586854"/>
                      </a:cubicBezTo>
                      <a:cubicBezTo>
                        <a:pt x="971266" y="561833"/>
                        <a:pt x="1005385" y="1462585"/>
                        <a:pt x="1050878" y="1487606"/>
                      </a:cubicBezTo>
                      <a:cubicBezTo>
                        <a:pt x="1096371" y="1512627"/>
                        <a:pt x="1146413" y="759725"/>
                        <a:pt x="1187356" y="736979"/>
                      </a:cubicBezTo>
                      <a:cubicBezTo>
                        <a:pt x="1228299" y="714233"/>
                        <a:pt x="1241947" y="1344305"/>
                        <a:pt x="1296538" y="1351129"/>
                      </a:cubicBezTo>
                      <a:cubicBezTo>
                        <a:pt x="1351129" y="1357953"/>
                        <a:pt x="1460311" y="802944"/>
                        <a:pt x="1514902" y="777923"/>
                      </a:cubicBezTo>
                      <a:cubicBezTo>
                        <a:pt x="1569493" y="752902"/>
                        <a:pt x="1578592" y="1194179"/>
                        <a:pt x="1624084" y="1201003"/>
                      </a:cubicBezTo>
                      <a:cubicBezTo>
                        <a:pt x="1669577" y="1207827"/>
                        <a:pt x="1726442" y="816591"/>
                        <a:pt x="1787857" y="818866"/>
                      </a:cubicBezTo>
                      <a:cubicBezTo>
                        <a:pt x="1849272" y="821141"/>
                        <a:pt x="1935708" y="1178257"/>
                        <a:pt x="1992574" y="1214651"/>
                      </a:cubicBezTo>
                      <a:cubicBezTo>
                        <a:pt x="2049440" y="1251045"/>
                        <a:pt x="2090382" y="1071349"/>
                        <a:pt x="2129051" y="1037230"/>
                      </a:cubicBezTo>
                      <a:cubicBezTo>
                        <a:pt x="2167720" y="1003111"/>
                        <a:pt x="2163171" y="1003111"/>
                        <a:pt x="2224586" y="1009935"/>
                      </a:cubicBezTo>
                      <a:cubicBezTo>
                        <a:pt x="2286001" y="1016759"/>
                        <a:pt x="2413380" y="1073624"/>
                        <a:pt x="2497541" y="1078173"/>
                      </a:cubicBezTo>
                      <a:cubicBezTo>
                        <a:pt x="2581702" y="1082722"/>
                        <a:pt x="2655627" y="1059976"/>
                        <a:pt x="2729553" y="103723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518739" y="839822"/>
                  <a:ext cx="7633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FID</a:t>
                  </a:r>
                  <a:endParaRPr lang="en-US" sz="2800" b="1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4342564" y="1305835"/>
                  <a:ext cx="66075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 smtClean="0">
                      <a:latin typeface="Symbol" panose="05050102010706020507" pitchFamily="18" charset="2"/>
                      <a:cs typeface="Helvetica" panose="020B0604020202020204" pitchFamily="34" charset="0"/>
                    </a:rPr>
                    <a:t>p/2</a:t>
                  </a:r>
                  <a:endParaRPr lang="en-US" sz="2800" b="1" dirty="0">
                    <a:latin typeface="Symbol" panose="05050102010706020507" pitchFamily="18" charset="2"/>
                    <a:cs typeface="Helvetica" panose="020B0604020202020204" pitchFamily="34" charset="0"/>
                  </a:endParaRPr>
                </a:p>
              </p:txBody>
            </p:sp>
          </p:grpSp>
          <p:sp>
            <p:nvSpPr>
              <p:cNvPr id="6" name="Right Arrow 5"/>
              <p:cNvSpPr/>
              <p:nvPr/>
            </p:nvSpPr>
            <p:spPr>
              <a:xfrm>
                <a:off x="4572000" y="5160102"/>
                <a:ext cx="762000" cy="762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496010" y="4790770"/>
                <a:ext cx="2172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Fourier Transform</a:t>
                </a:r>
                <a:endParaRPr lang="en-US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182378" y="5426969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</a:t>
                </a:r>
                <a:endParaRPr lang="en-US" sz="2800" b="1" i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277372" y="5889118"/>
                <a:ext cx="3722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 smtClean="0">
                    <a:latin typeface="Symbol" panose="05050102010706020507" pitchFamily="18" charset="2"/>
                    <a:cs typeface="Helvetica" panose="020B0604020202020204" pitchFamily="34" charset="0"/>
                  </a:rPr>
                  <a:t>n</a:t>
                </a:r>
                <a:endParaRPr lang="en-US" sz="2800" b="1" i="1" dirty="0">
                  <a:latin typeface="Symbol" panose="05050102010706020507" pitchFamily="18" charset="2"/>
                  <a:cs typeface="Helvetica" panose="020B0604020202020204" pitchFamily="34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6472236" y="5410200"/>
                <a:ext cx="0" cy="228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6275283" y="5540995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Symbol" panose="05050102010706020507" pitchFamily="18" charset="2"/>
                    <a:cs typeface="Helvetica" panose="020B0604020202020204" pitchFamily="34" charset="0"/>
                  </a:rPr>
                  <a:t>n</a:t>
                </a:r>
                <a:r>
                  <a:rPr lang="en-US" i="1" baseline="-25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  <a:endParaRPr lang="en-US" i="1" baseline="-25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 flipV="1">
                <a:off x="5359468" y="5509719"/>
                <a:ext cx="2196964" cy="11775"/>
              </a:xfrm>
              <a:prstGeom prst="line">
                <a:avLst/>
              </a:prstGeom>
              <a:ln w="47625" cap="rnd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Freeform 18"/>
            <p:cNvSpPr/>
            <p:nvPr/>
          </p:nvSpPr>
          <p:spPr>
            <a:xfrm>
              <a:off x="3559175" y="1711325"/>
              <a:ext cx="2835899" cy="897809"/>
            </a:xfrm>
            <a:custGeom>
              <a:avLst/>
              <a:gdLst>
                <a:gd name="connsiteX0" fmla="*/ 0 w 2695575"/>
                <a:gd name="connsiteY0" fmla="*/ 0 h 897809"/>
                <a:gd name="connsiteX1" fmla="*/ 809625 w 2695575"/>
                <a:gd name="connsiteY1" fmla="*/ 495300 h 897809"/>
                <a:gd name="connsiteX2" fmla="*/ 2133600 w 2695575"/>
                <a:gd name="connsiteY2" fmla="*/ 838200 h 897809"/>
                <a:gd name="connsiteX3" fmla="*/ 2695575 w 2695575"/>
                <a:gd name="connsiteY3" fmla="*/ 895350 h 89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5575" h="897809">
                  <a:moveTo>
                    <a:pt x="0" y="0"/>
                  </a:moveTo>
                  <a:cubicBezTo>
                    <a:pt x="227012" y="177800"/>
                    <a:pt x="454025" y="355600"/>
                    <a:pt x="809625" y="495300"/>
                  </a:cubicBezTo>
                  <a:cubicBezTo>
                    <a:pt x="1165225" y="635000"/>
                    <a:pt x="1819275" y="771525"/>
                    <a:pt x="2133600" y="838200"/>
                  </a:cubicBezTo>
                  <a:cubicBezTo>
                    <a:pt x="2447925" y="904875"/>
                    <a:pt x="2571750" y="900112"/>
                    <a:pt x="2695575" y="89535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/>
            <p:cNvSpPr/>
            <p:nvPr/>
          </p:nvSpPr>
          <p:spPr>
            <a:xfrm flipV="1">
              <a:off x="3484927" y="2997040"/>
              <a:ext cx="2835899" cy="897809"/>
            </a:xfrm>
            <a:custGeom>
              <a:avLst/>
              <a:gdLst>
                <a:gd name="connsiteX0" fmla="*/ 0 w 2695575"/>
                <a:gd name="connsiteY0" fmla="*/ 0 h 897809"/>
                <a:gd name="connsiteX1" fmla="*/ 809625 w 2695575"/>
                <a:gd name="connsiteY1" fmla="*/ 495300 h 897809"/>
                <a:gd name="connsiteX2" fmla="*/ 2133600 w 2695575"/>
                <a:gd name="connsiteY2" fmla="*/ 838200 h 897809"/>
                <a:gd name="connsiteX3" fmla="*/ 2695575 w 2695575"/>
                <a:gd name="connsiteY3" fmla="*/ 895350 h 89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5575" h="897809">
                  <a:moveTo>
                    <a:pt x="0" y="0"/>
                  </a:moveTo>
                  <a:cubicBezTo>
                    <a:pt x="227012" y="177800"/>
                    <a:pt x="454025" y="355600"/>
                    <a:pt x="809625" y="495300"/>
                  </a:cubicBezTo>
                  <a:cubicBezTo>
                    <a:pt x="1165225" y="635000"/>
                    <a:pt x="1819275" y="771525"/>
                    <a:pt x="2133600" y="838200"/>
                  </a:cubicBezTo>
                  <a:cubicBezTo>
                    <a:pt x="2447925" y="904875"/>
                    <a:pt x="2571750" y="900112"/>
                    <a:pt x="2695575" y="89535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8989" y="3445944"/>
              <a:ext cx="1766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  <a:r>
                <a:rPr lang="en-GB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exp</a:t>
              </a:r>
              <a:r>
                <a:rPr lang="en-GB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(t/T</a:t>
              </a:r>
              <a:r>
                <a:rPr lang="en-GB" sz="28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GB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GB" sz="28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8549279" y="1893106"/>
              <a:ext cx="534396" cy="0"/>
            </a:xfrm>
            <a:prstGeom prst="straightConnector1">
              <a:avLst/>
            </a:prstGeom>
            <a:ln w="222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712439" y="1893106"/>
              <a:ext cx="534396" cy="0"/>
            </a:xfrm>
            <a:prstGeom prst="straightConnector1">
              <a:avLst/>
            </a:prstGeom>
            <a:ln w="222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617830" y="1338611"/>
              <a:ext cx="10342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1/</a:t>
              </a:r>
              <a:r>
                <a:rPr lang="en-US" sz="2800" b="1" dirty="0" smtClean="0">
                  <a:latin typeface="Symbol" panose="05050102010706020507" pitchFamily="18" charset="2"/>
                  <a:cs typeface="Helvetica" panose="020B0604020202020204" pitchFamily="34" charset="0"/>
                </a:rPr>
                <a:t>p</a:t>
              </a:r>
              <a:r>
                <a:rPr lang="en-US" sz="28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T</a:t>
              </a:r>
              <a:r>
                <a:rPr lang="en-US" sz="2800" b="1" baseline="-250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endParaRPr lang="en-US" sz="2800" b="1" baseline="-25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7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rentzianRe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4" y="1112254"/>
            <a:ext cx="6296025" cy="4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8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237129" y="1351049"/>
            <a:ext cx="3668738" cy="1741312"/>
            <a:chOff x="1237129" y="1351049"/>
            <a:chExt cx="3668738" cy="1741312"/>
          </a:xfrm>
        </p:grpSpPr>
        <p:grpSp>
          <p:nvGrpSpPr>
            <p:cNvPr id="21" name="Group 20"/>
            <p:cNvGrpSpPr/>
            <p:nvPr/>
          </p:nvGrpSpPr>
          <p:grpSpPr>
            <a:xfrm>
              <a:off x="1237129" y="1351049"/>
              <a:ext cx="3668738" cy="1741312"/>
              <a:chOff x="1237129" y="1351049"/>
              <a:chExt cx="3668738" cy="1741312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V="1">
                <a:off x="1237129" y="2725271"/>
                <a:ext cx="3420596" cy="1"/>
              </a:xfrm>
              <a:prstGeom prst="line">
                <a:avLst/>
              </a:prstGeom>
              <a:ln cap="rnd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Rectangle 5"/>
              <p:cNvSpPr/>
              <p:nvPr/>
            </p:nvSpPr>
            <p:spPr>
              <a:xfrm>
                <a:off x="1612900" y="1810871"/>
                <a:ext cx="19685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679699" y="1810871"/>
                <a:ext cx="392113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56379" y="1393911"/>
                <a:ext cx="5918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Symbol" panose="05050102010706020507" pitchFamily="18" charset="2"/>
                  </a:rPr>
                  <a:t>p/2</a:t>
                </a:r>
                <a:endParaRPr lang="en-GB" sz="2400" dirty="0">
                  <a:latin typeface="Symbol" panose="05050102010706020507" pitchFamily="18" charset="2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711301" y="1393911"/>
                <a:ext cx="3529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Symbol" panose="05050102010706020507" pitchFamily="18" charset="2"/>
                  </a:rPr>
                  <a:t>p</a:t>
                </a:r>
                <a:endParaRPr lang="en-GB" sz="2400" dirty="0">
                  <a:latin typeface="Symbol" panose="05050102010706020507" pitchFamily="18" charset="2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3981450" y="1674886"/>
                <a:ext cx="395287" cy="1049264"/>
                <a:chOff x="3805238" y="1674886"/>
                <a:chExt cx="571499" cy="1049264"/>
              </a:xfrm>
            </p:grpSpPr>
            <p:sp>
              <p:nvSpPr>
                <p:cNvPr id="13" name="Freeform 12"/>
                <p:cNvSpPr/>
                <p:nvPr/>
              </p:nvSpPr>
              <p:spPr>
                <a:xfrm>
                  <a:off x="3805238" y="1676007"/>
                  <a:ext cx="290512" cy="1048143"/>
                </a:xfrm>
                <a:custGeom>
                  <a:avLst/>
                  <a:gdLst>
                    <a:gd name="connsiteX0" fmla="*/ 0 w 290512"/>
                    <a:gd name="connsiteY0" fmla="*/ 1048143 h 1048143"/>
                    <a:gd name="connsiteX1" fmla="*/ 185737 w 290512"/>
                    <a:gd name="connsiteY1" fmla="*/ 733818 h 1048143"/>
                    <a:gd name="connsiteX2" fmla="*/ 266700 w 290512"/>
                    <a:gd name="connsiteY2" fmla="*/ 90881 h 1048143"/>
                    <a:gd name="connsiteX3" fmla="*/ 290512 w 290512"/>
                    <a:gd name="connsiteY3" fmla="*/ 19443 h 1048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512" h="1048143">
                      <a:moveTo>
                        <a:pt x="0" y="1048143"/>
                      </a:moveTo>
                      <a:cubicBezTo>
                        <a:pt x="70643" y="970752"/>
                        <a:pt x="141287" y="893362"/>
                        <a:pt x="185737" y="733818"/>
                      </a:cubicBezTo>
                      <a:cubicBezTo>
                        <a:pt x="230187" y="574274"/>
                        <a:pt x="249238" y="209943"/>
                        <a:pt x="266700" y="90881"/>
                      </a:cubicBezTo>
                      <a:cubicBezTo>
                        <a:pt x="284163" y="-28182"/>
                        <a:pt x="287337" y="-4370"/>
                        <a:pt x="290512" y="19443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Freeform 13"/>
                <p:cNvSpPr/>
                <p:nvPr/>
              </p:nvSpPr>
              <p:spPr>
                <a:xfrm flipH="1">
                  <a:off x="4086225" y="1674886"/>
                  <a:ext cx="290512" cy="1048143"/>
                </a:xfrm>
                <a:custGeom>
                  <a:avLst/>
                  <a:gdLst>
                    <a:gd name="connsiteX0" fmla="*/ 0 w 290512"/>
                    <a:gd name="connsiteY0" fmla="*/ 1048143 h 1048143"/>
                    <a:gd name="connsiteX1" fmla="*/ 185737 w 290512"/>
                    <a:gd name="connsiteY1" fmla="*/ 733818 h 1048143"/>
                    <a:gd name="connsiteX2" fmla="*/ 266700 w 290512"/>
                    <a:gd name="connsiteY2" fmla="*/ 90881 h 1048143"/>
                    <a:gd name="connsiteX3" fmla="*/ 290512 w 290512"/>
                    <a:gd name="connsiteY3" fmla="*/ 19443 h 1048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512" h="1048143">
                      <a:moveTo>
                        <a:pt x="0" y="1048143"/>
                      </a:moveTo>
                      <a:cubicBezTo>
                        <a:pt x="70643" y="970752"/>
                        <a:pt x="141287" y="893362"/>
                        <a:pt x="185737" y="733818"/>
                      </a:cubicBezTo>
                      <a:cubicBezTo>
                        <a:pt x="230187" y="574274"/>
                        <a:pt x="249238" y="209943"/>
                        <a:pt x="266700" y="90881"/>
                      </a:cubicBezTo>
                      <a:cubicBezTo>
                        <a:pt x="284163" y="-28182"/>
                        <a:pt x="287337" y="-4370"/>
                        <a:pt x="290512" y="19443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3847686" y="1351049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echo</a:t>
                </a: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558758" y="27230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26917" y="2711707"/>
                <a:ext cx="285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Symbol" panose="05050102010706020507" pitchFamily="18" charset="2"/>
                    <a:cs typeface="Arial" panose="020B0604020202020204" pitchFamily="34" charset="0"/>
                  </a:rPr>
                  <a:t>t</a:t>
                </a:r>
                <a:endParaRPr lang="en-GB" dirty="0">
                  <a:latin typeface="Symbol" panose="05050102010706020507" pitchFamily="18" charset="2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009155" y="2692655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Symbol" panose="05050102010706020507" pitchFamily="18" charset="2"/>
                    <a:cs typeface="Arial" panose="020B0604020202020204" pitchFamily="34" charset="0"/>
                  </a:rPr>
                  <a:t>2t</a:t>
                </a:r>
                <a:endParaRPr lang="en-GB" dirty="0">
                  <a:latin typeface="Symbol" panose="05050102010706020507" pitchFamily="18" charset="2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657081" y="2468388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Freeform 21"/>
            <p:cNvSpPr/>
            <p:nvPr/>
          </p:nvSpPr>
          <p:spPr>
            <a:xfrm>
              <a:off x="3089275" y="1822450"/>
              <a:ext cx="368300" cy="1140938"/>
            </a:xfrm>
            <a:custGeom>
              <a:avLst/>
              <a:gdLst>
                <a:gd name="connsiteX0" fmla="*/ 0 w 368300"/>
                <a:gd name="connsiteY0" fmla="*/ 0 h 1140938"/>
                <a:gd name="connsiteX1" fmla="*/ 85725 w 368300"/>
                <a:gd name="connsiteY1" fmla="*/ 1114425 h 1140938"/>
                <a:gd name="connsiteX2" fmla="*/ 146050 w 368300"/>
                <a:gd name="connsiteY2" fmla="*/ 800100 h 1140938"/>
                <a:gd name="connsiteX3" fmla="*/ 301625 w 368300"/>
                <a:gd name="connsiteY3" fmla="*/ 895350 h 1140938"/>
                <a:gd name="connsiteX4" fmla="*/ 368300 w 368300"/>
                <a:gd name="connsiteY4" fmla="*/ 908050 h 114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00" h="1140938">
                  <a:moveTo>
                    <a:pt x="0" y="0"/>
                  </a:moveTo>
                  <a:cubicBezTo>
                    <a:pt x="30691" y="490537"/>
                    <a:pt x="61383" y="981075"/>
                    <a:pt x="85725" y="1114425"/>
                  </a:cubicBezTo>
                  <a:cubicBezTo>
                    <a:pt x="110067" y="1247775"/>
                    <a:pt x="110067" y="836612"/>
                    <a:pt x="146050" y="800100"/>
                  </a:cubicBezTo>
                  <a:cubicBezTo>
                    <a:pt x="182033" y="763588"/>
                    <a:pt x="264583" y="877358"/>
                    <a:pt x="301625" y="895350"/>
                  </a:cubicBezTo>
                  <a:cubicBezTo>
                    <a:pt x="338667" y="913342"/>
                    <a:pt x="353483" y="910696"/>
                    <a:pt x="368300" y="90805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21643" y="211782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FID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/>
          <p:cNvGrpSpPr/>
          <p:nvPr/>
        </p:nvGrpSpPr>
        <p:grpSpPr>
          <a:xfrm>
            <a:off x="322978" y="1366906"/>
            <a:ext cx="9808930" cy="5341220"/>
            <a:chOff x="322978" y="1366906"/>
            <a:chExt cx="9808930" cy="5341220"/>
          </a:xfrm>
        </p:grpSpPr>
        <p:grpSp>
          <p:nvGrpSpPr>
            <p:cNvPr id="102" name="Group 101"/>
            <p:cNvGrpSpPr/>
            <p:nvPr/>
          </p:nvGrpSpPr>
          <p:grpSpPr>
            <a:xfrm>
              <a:off x="4526694" y="1366906"/>
              <a:ext cx="5605214" cy="5341220"/>
              <a:chOff x="4526694" y="1366906"/>
              <a:chExt cx="5605214" cy="534122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4526694" y="1453626"/>
                <a:ext cx="5030113" cy="5254500"/>
                <a:chOff x="2327285" y="1866910"/>
                <a:chExt cx="5030113" cy="5254500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2742079" y="2266950"/>
                  <a:ext cx="1400175" cy="13716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3442166" y="1866910"/>
                  <a:ext cx="0" cy="21907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rot="16200000">
                  <a:off x="3422655" y="1866915"/>
                  <a:ext cx="0" cy="21907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3454405" y="2962280"/>
                  <a:ext cx="636583" cy="3175"/>
                </a:xfrm>
                <a:prstGeom prst="straightConnector1">
                  <a:avLst/>
                </a:prstGeom>
                <a:ln w="60325" cap="rnd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/>
                <p:cNvSpPr txBox="1"/>
                <p:nvPr/>
              </p:nvSpPr>
              <p:spPr>
                <a:xfrm>
                  <a:off x="3137274" y="3874569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4218494" y="2943249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:endParaRPr lang="en-GB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461678" y="4085964"/>
                  <a:ext cx="5469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Symbol" panose="05050102010706020507" pitchFamily="18" charset="2"/>
                    </a:rPr>
                    <a:t>f=0</a:t>
                  </a:r>
                  <a:endParaRPr lang="en-GB" dirty="0">
                    <a:latin typeface="Symbol" panose="05050102010706020507" pitchFamily="18" charset="2"/>
                  </a:endParaRPr>
                </a:p>
              </p:txBody>
            </p:sp>
            <p:grpSp>
              <p:nvGrpSpPr>
                <p:cNvPr id="71" name="Group 70"/>
                <p:cNvGrpSpPr/>
                <p:nvPr/>
              </p:nvGrpSpPr>
              <p:grpSpPr>
                <a:xfrm>
                  <a:off x="5127635" y="1866910"/>
                  <a:ext cx="2229763" cy="2596855"/>
                  <a:chOff x="5127635" y="1866910"/>
                  <a:chExt cx="2229763" cy="2596855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5542429" y="2266950"/>
                    <a:ext cx="1400175" cy="1371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8" name="Straight Arrow Connector 27"/>
                  <p:cNvCxnSpPr/>
                  <p:nvPr/>
                </p:nvCxnSpPr>
                <p:spPr>
                  <a:xfrm>
                    <a:off x="6242516" y="1866910"/>
                    <a:ext cx="0" cy="219074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/>
                  <p:nvPr/>
                </p:nvCxnSpPr>
                <p:spPr>
                  <a:xfrm rot="16200000">
                    <a:off x="6223005" y="1866915"/>
                    <a:ext cx="0" cy="219074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/>
                  <p:cNvCxnSpPr/>
                  <p:nvPr/>
                </p:nvCxnSpPr>
                <p:spPr>
                  <a:xfrm flipV="1">
                    <a:off x="6254755" y="2962280"/>
                    <a:ext cx="636583" cy="3175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5937624" y="3874569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X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7018844" y="2943249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Y</a:t>
                    </a:r>
                    <a:endParaRPr lang="en-GB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6231637" y="4094433"/>
                    <a:ext cx="83227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 smtClean="0">
                        <a:latin typeface="Symbol" panose="05050102010706020507" pitchFamily="18" charset="2"/>
                      </a:rPr>
                      <a:t>f=Dwt</a:t>
                    </a:r>
                    <a:endParaRPr lang="en-GB" dirty="0">
                      <a:latin typeface="Symbol" panose="05050102010706020507" pitchFamily="18" charset="2"/>
                    </a:endParaRPr>
                  </a:p>
                </p:txBody>
              </p:sp>
              <p:cxnSp>
                <p:nvCxnSpPr>
                  <p:cNvPr id="38" name="Straight Arrow Connector 37"/>
                  <p:cNvCxnSpPr/>
                  <p:nvPr/>
                </p:nvCxnSpPr>
                <p:spPr>
                  <a:xfrm flipV="1">
                    <a:off x="6244565" y="2611984"/>
                    <a:ext cx="568539" cy="347127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/>
                  <p:cNvCxnSpPr/>
                  <p:nvPr/>
                </p:nvCxnSpPr>
                <p:spPr>
                  <a:xfrm flipV="1">
                    <a:off x="6240468" y="2382593"/>
                    <a:ext cx="385757" cy="565415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4" name="Group 43"/>
                  <p:cNvGrpSpPr/>
                  <p:nvPr/>
                </p:nvGrpSpPr>
                <p:grpSpPr>
                  <a:xfrm flipV="1">
                    <a:off x="6252943" y="2963864"/>
                    <a:ext cx="572636" cy="576518"/>
                    <a:chOff x="6392868" y="2534993"/>
                    <a:chExt cx="572636" cy="576518"/>
                  </a:xfrm>
                </p:grpSpPr>
                <p:cxnSp>
                  <p:nvCxnSpPr>
                    <p:cNvPr id="42" name="Straight Arrow Connector 41"/>
                    <p:cNvCxnSpPr/>
                    <p:nvPr/>
                  </p:nvCxnSpPr>
                  <p:spPr>
                    <a:xfrm flipV="1">
                      <a:off x="6396965" y="2764384"/>
                      <a:ext cx="568539" cy="347127"/>
                    </a:xfrm>
                    <a:prstGeom prst="straightConnector1">
                      <a:avLst/>
                    </a:prstGeom>
                    <a:ln w="28575" cap="rnd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Arrow Connector 42"/>
                    <p:cNvCxnSpPr/>
                    <p:nvPr/>
                  </p:nvCxnSpPr>
                  <p:spPr>
                    <a:xfrm flipV="1">
                      <a:off x="6392868" y="2534993"/>
                      <a:ext cx="385757" cy="565415"/>
                    </a:xfrm>
                    <a:prstGeom prst="straightConnector1">
                      <a:avLst/>
                    </a:prstGeom>
                    <a:ln w="28575" cap="rnd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Arrow Connector 45"/>
                  <p:cNvCxnSpPr>
                    <a:stCxn id="32" idx="1"/>
                  </p:cNvCxnSpPr>
                  <p:nvPr/>
                </p:nvCxnSpPr>
                <p:spPr>
                  <a:xfrm flipH="1">
                    <a:off x="6908942" y="3127915"/>
                    <a:ext cx="109902" cy="22911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/>
                  <p:nvPr/>
                </p:nvCxnSpPr>
                <p:spPr>
                  <a:xfrm flipH="1" flipV="1">
                    <a:off x="6904485" y="2441604"/>
                    <a:ext cx="120890" cy="23916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/>
                <p:cNvGrpSpPr/>
                <p:nvPr/>
              </p:nvGrpSpPr>
              <p:grpSpPr>
                <a:xfrm flipH="1">
                  <a:off x="2366308" y="4494160"/>
                  <a:ext cx="2240315" cy="2627250"/>
                  <a:chOff x="5078060" y="1866910"/>
                  <a:chExt cx="2240315" cy="2627250"/>
                </a:xfrm>
              </p:grpSpPr>
              <p:sp>
                <p:nvSpPr>
                  <p:cNvPr id="73" name="Oval 72"/>
                  <p:cNvSpPr/>
                  <p:nvPr/>
                </p:nvSpPr>
                <p:spPr>
                  <a:xfrm>
                    <a:off x="5542429" y="2266950"/>
                    <a:ext cx="1400175" cy="1371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>
                    <a:off x="6242516" y="1866910"/>
                    <a:ext cx="0" cy="219074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/>
                  <p:cNvCxnSpPr/>
                  <p:nvPr/>
                </p:nvCxnSpPr>
                <p:spPr>
                  <a:xfrm rot="5400000" flipH="1">
                    <a:off x="6223005" y="1866915"/>
                    <a:ext cx="0" cy="219074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/>
                  <p:cNvCxnSpPr/>
                  <p:nvPr/>
                </p:nvCxnSpPr>
                <p:spPr>
                  <a:xfrm flipV="1">
                    <a:off x="6254755" y="2962280"/>
                    <a:ext cx="636583" cy="3175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5937624" y="3874569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X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5078060" y="2974967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Y</a:t>
                    </a:r>
                    <a:endParaRPr lang="en-GB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5409585" y="4124828"/>
                    <a:ext cx="169469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 smtClean="0">
                        <a:latin typeface="Symbol" panose="05050102010706020507" pitchFamily="18" charset="2"/>
                      </a:rPr>
                      <a:t>f=p-Dwt+(</a:t>
                    </a:r>
                    <a:r>
                      <a:rPr lang="en-GB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GB" dirty="0" smtClean="0">
                        <a:latin typeface="Symbol" panose="05050102010706020507" pitchFamily="18" charset="2"/>
                      </a:rPr>
                      <a:t>-t)</a:t>
                    </a:r>
                    <a:endParaRPr lang="en-GB" dirty="0">
                      <a:latin typeface="Symbol" panose="05050102010706020507" pitchFamily="18" charset="2"/>
                    </a:endParaRPr>
                  </a:p>
                </p:txBody>
              </p:sp>
              <p:cxnSp>
                <p:nvCxnSpPr>
                  <p:cNvPr id="80" name="Straight Arrow Connector 79"/>
                  <p:cNvCxnSpPr/>
                  <p:nvPr/>
                </p:nvCxnSpPr>
                <p:spPr>
                  <a:xfrm flipV="1">
                    <a:off x="6244565" y="2611984"/>
                    <a:ext cx="568539" cy="347127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V="1">
                    <a:off x="6240468" y="2382593"/>
                    <a:ext cx="385757" cy="565415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2" name="Group 81"/>
                  <p:cNvGrpSpPr/>
                  <p:nvPr/>
                </p:nvGrpSpPr>
                <p:grpSpPr>
                  <a:xfrm flipV="1">
                    <a:off x="6252943" y="2963864"/>
                    <a:ext cx="572636" cy="576518"/>
                    <a:chOff x="6392868" y="2534993"/>
                    <a:chExt cx="572636" cy="576518"/>
                  </a:xfrm>
                </p:grpSpPr>
                <p:cxnSp>
                  <p:nvCxnSpPr>
                    <p:cNvPr id="85" name="Straight Arrow Connector 84"/>
                    <p:cNvCxnSpPr/>
                    <p:nvPr/>
                  </p:nvCxnSpPr>
                  <p:spPr>
                    <a:xfrm flipV="1">
                      <a:off x="6396965" y="2764384"/>
                      <a:ext cx="568539" cy="347127"/>
                    </a:xfrm>
                    <a:prstGeom prst="straightConnector1">
                      <a:avLst/>
                    </a:prstGeom>
                    <a:ln w="28575" cap="rnd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Arrow Connector 85"/>
                    <p:cNvCxnSpPr/>
                    <p:nvPr/>
                  </p:nvCxnSpPr>
                  <p:spPr>
                    <a:xfrm flipV="1">
                      <a:off x="6392868" y="2534993"/>
                      <a:ext cx="385757" cy="565415"/>
                    </a:xfrm>
                    <a:prstGeom prst="straightConnector1">
                      <a:avLst/>
                    </a:prstGeom>
                    <a:ln w="28575" cap="rnd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83" name="Straight Arrow Connector 82"/>
                  <p:cNvCxnSpPr/>
                  <p:nvPr/>
                </p:nvCxnSpPr>
                <p:spPr>
                  <a:xfrm flipV="1">
                    <a:off x="6822947" y="3282873"/>
                    <a:ext cx="242679" cy="24286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 flipH="1" flipV="1">
                    <a:off x="6844859" y="2382593"/>
                    <a:ext cx="180516" cy="298173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5103200" y="4494160"/>
                  <a:ext cx="2229763" cy="2606605"/>
                  <a:chOff x="2479685" y="2019310"/>
                  <a:chExt cx="2229763" cy="2606605"/>
                </a:xfrm>
              </p:grpSpPr>
              <p:sp>
                <p:nvSpPr>
                  <p:cNvPr id="89" name="Oval 88"/>
                  <p:cNvSpPr/>
                  <p:nvPr/>
                </p:nvSpPr>
                <p:spPr>
                  <a:xfrm>
                    <a:off x="2894479" y="2419350"/>
                    <a:ext cx="1400175" cy="1371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90" name="Straight Arrow Connector 89"/>
                  <p:cNvCxnSpPr/>
                  <p:nvPr/>
                </p:nvCxnSpPr>
                <p:spPr>
                  <a:xfrm>
                    <a:off x="3594566" y="2019310"/>
                    <a:ext cx="0" cy="219074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rot="16200000">
                    <a:off x="3575055" y="2019315"/>
                    <a:ext cx="0" cy="219074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/>
                  <p:nvPr/>
                </p:nvCxnSpPr>
                <p:spPr>
                  <a:xfrm flipH="1" flipV="1">
                    <a:off x="2945743" y="3109923"/>
                    <a:ext cx="636583" cy="3175"/>
                  </a:xfrm>
                  <a:prstGeom prst="straightConnector1">
                    <a:avLst/>
                  </a:prstGeom>
                  <a:ln w="60325" cap="rnd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3289674" y="4026969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X</a:t>
                    </a: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4370894" y="3095649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Y</a:t>
                    </a:r>
                    <a:endParaRPr lang="en-GB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3649282" y="4256583"/>
                    <a:ext cx="5581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dirty="0" smtClean="0">
                        <a:latin typeface="Symbol" panose="05050102010706020507" pitchFamily="18" charset="2"/>
                      </a:rPr>
                      <a:t>f=p</a:t>
                    </a:r>
                    <a:endParaRPr lang="en-GB" dirty="0">
                      <a:latin typeface="Symbol" panose="05050102010706020507" pitchFamily="18" charset="2"/>
                    </a:endParaRPr>
                  </a:p>
                </p:txBody>
              </p:sp>
            </p:grpSp>
          </p:grpSp>
          <p:sp>
            <p:nvSpPr>
              <p:cNvPr id="98" name="TextBox 97"/>
              <p:cNvSpPr txBox="1"/>
              <p:nvPr/>
            </p:nvSpPr>
            <p:spPr>
              <a:xfrm>
                <a:off x="5077680" y="1387482"/>
                <a:ext cx="1444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After 1</a:t>
                </a:r>
                <a:r>
                  <a:rPr lang="en-GB" sz="16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</a:t>
                </a:r>
                <a:r>
                  <a:rPr lang="en-GB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pulse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7501060" y="1366906"/>
                <a:ext cx="26308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Between 1</a:t>
                </a:r>
                <a:r>
                  <a:rPr lang="en-GB" sz="16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</a:t>
                </a:r>
                <a:r>
                  <a:rPr lang="en-GB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2</a:t>
                </a:r>
                <a:r>
                  <a:rPr lang="en-GB" sz="16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nd</a:t>
                </a:r>
                <a:r>
                  <a:rPr lang="en-GB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pulses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092074" y="4100485"/>
                <a:ext cx="14879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After 2</a:t>
                </a:r>
                <a:r>
                  <a:rPr lang="en-GB" sz="16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nd</a:t>
                </a:r>
                <a:r>
                  <a:rPr lang="en-GB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pulse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7664630" y="4081189"/>
                <a:ext cx="8194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At t = </a:t>
                </a:r>
                <a:r>
                  <a:rPr lang="en-GB" sz="1600" dirty="0" smtClean="0">
                    <a:latin typeface="Symbol" panose="05050102010706020507" pitchFamily="18" charset="2"/>
                    <a:cs typeface="Arial" panose="020B0604020202020204" pitchFamily="34" charset="0"/>
                  </a:rPr>
                  <a:t>t</a:t>
                </a:r>
                <a:endParaRPr lang="en-GB" sz="1600" dirty="0">
                  <a:latin typeface="Symbol" panose="05050102010706020507" pitchFamily="18" charset="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322978" y="1481165"/>
              <a:ext cx="848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GB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052731" y="1438746"/>
              <a:ext cx="825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en-GB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428369" y="2714631"/>
              <a:ext cx="3843982" cy="2153779"/>
              <a:chOff x="1237129" y="1351049"/>
              <a:chExt cx="3668738" cy="1741312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1237129" y="1351049"/>
                <a:ext cx="3668738" cy="1741312"/>
                <a:chOff x="1237129" y="1351049"/>
                <a:chExt cx="3668738" cy="1741312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V="1">
                  <a:off x="1237129" y="2725271"/>
                  <a:ext cx="3420596" cy="1"/>
                </a:xfrm>
                <a:prstGeom prst="line">
                  <a:avLst/>
                </a:prstGeom>
                <a:ln cap="rnd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Rectangle 110"/>
                <p:cNvSpPr/>
                <p:nvPr/>
              </p:nvSpPr>
              <p:spPr>
                <a:xfrm>
                  <a:off x="1612900" y="1810871"/>
                  <a:ext cx="196850" cy="914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679699" y="1810871"/>
                  <a:ext cx="392113" cy="914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1456379" y="1393911"/>
                  <a:ext cx="5918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 smtClean="0">
                      <a:latin typeface="Symbol" panose="05050102010706020507" pitchFamily="18" charset="2"/>
                    </a:rPr>
                    <a:t>p/2</a:t>
                  </a:r>
                  <a:endParaRPr lang="en-GB" sz="2400" dirty="0">
                    <a:latin typeface="Symbol" panose="05050102010706020507" pitchFamily="18" charset="2"/>
                  </a:endParaRP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2711301" y="1393911"/>
                  <a:ext cx="3529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 smtClean="0">
                      <a:latin typeface="Symbol" panose="05050102010706020507" pitchFamily="18" charset="2"/>
                    </a:rPr>
                    <a:t>p</a:t>
                  </a:r>
                  <a:endParaRPr lang="en-GB" sz="2400" dirty="0">
                    <a:latin typeface="Symbol" panose="05050102010706020507" pitchFamily="18" charset="2"/>
                  </a:endParaRPr>
                </a:p>
              </p:txBody>
            </p:sp>
            <p:grpSp>
              <p:nvGrpSpPr>
                <p:cNvPr id="115" name="Group 114"/>
                <p:cNvGrpSpPr/>
                <p:nvPr/>
              </p:nvGrpSpPr>
              <p:grpSpPr>
                <a:xfrm>
                  <a:off x="3981450" y="1674886"/>
                  <a:ext cx="395287" cy="1049264"/>
                  <a:chOff x="3805238" y="1674886"/>
                  <a:chExt cx="571499" cy="1049264"/>
                </a:xfrm>
              </p:grpSpPr>
              <p:sp>
                <p:nvSpPr>
                  <p:cNvPr id="121" name="Freeform 120"/>
                  <p:cNvSpPr/>
                  <p:nvPr/>
                </p:nvSpPr>
                <p:spPr>
                  <a:xfrm>
                    <a:off x="3805238" y="1676007"/>
                    <a:ext cx="290512" cy="1048143"/>
                  </a:xfrm>
                  <a:custGeom>
                    <a:avLst/>
                    <a:gdLst>
                      <a:gd name="connsiteX0" fmla="*/ 0 w 290512"/>
                      <a:gd name="connsiteY0" fmla="*/ 1048143 h 1048143"/>
                      <a:gd name="connsiteX1" fmla="*/ 185737 w 290512"/>
                      <a:gd name="connsiteY1" fmla="*/ 733818 h 1048143"/>
                      <a:gd name="connsiteX2" fmla="*/ 266700 w 290512"/>
                      <a:gd name="connsiteY2" fmla="*/ 90881 h 1048143"/>
                      <a:gd name="connsiteX3" fmla="*/ 290512 w 290512"/>
                      <a:gd name="connsiteY3" fmla="*/ 19443 h 10481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0512" h="1048143">
                        <a:moveTo>
                          <a:pt x="0" y="1048143"/>
                        </a:moveTo>
                        <a:cubicBezTo>
                          <a:pt x="70643" y="970752"/>
                          <a:pt x="141287" y="893362"/>
                          <a:pt x="185737" y="733818"/>
                        </a:cubicBezTo>
                        <a:cubicBezTo>
                          <a:pt x="230187" y="574274"/>
                          <a:pt x="249238" y="209943"/>
                          <a:pt x="266700" y="90881"/>
                        </a:cubicBezTo>
                        <a:cubicBezTo>
                          <a:pt x="284163" y="-28182"/>
                          <a:pt x="287337" y="-4370"/>
                          <a:pt x="290512" y="1944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2" name="Freeform 121"/>
                  <p:cNvSpPr/>
                  <p:nvPr/>
                </p:nvSpPr>
                <p:spPr>
                  <a:xfrm flipH="1">
                    <a:off x="4086225" y="1674886"/>
                    <a:ext cx="290512" cy="1048143"/>
                  </a:xfrm>
                  <a:custGeom>
                    <a:avLst/>
                    <a:gdLst>
                      <a:gd name="connsiteX0" fmla="*/ 0 w 290512"/>
                      <a:gd name="connsiteY0" fmla="*/ 1048143 h 1048143"/>
                      <a:gd name="connsiteX1" fmla="*/ 185737 w 290512"/>
                      <a:gd name="connsiteY1" fmla="*/ 733818 h 1048143"/>
                      <a:gd name="connsiteX2" fmla="*/ 266700 w 290512"/>
                      <a:gd name="connsiteY2" fmla="*/ 90881 h 1048143"/>
                      <a:gd name="connsiteX3" fmla="*/ 290512 w 290512"/>
                      <a:gd name="connsiteY3" fmla="*/ 19443 h 10481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0512" h="1048143">
                        <a:moveTo>
                          <a:pt x="0" y="1048143"/>
                        </a:moveTo>
                        <a:cubicBezTo>
                          <a:pt x="70643" y="970752"/>
                          <a:pt x="141287" y="893362"/>
                          <a:pt x="185737" y="733818"/>
                        </a:cubicBezTo>
                        <a:cubicBezTo>
                          <a:pt x="230187" y="574274"/>
                          <a:pt x="249238" y="209943"/>
                          <a:pt x="266700" y="90881"/>
                        </a:cubicBezTo>
                        <a:cubicBezTo>
                          <a:pt x="284163" y="-28182"/>
                          <a:pt x="287337" y="-4370"/>
                          <a:pt x="290512" y="1944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16" name="TextBox 115"/>
                <p:cNvSpPr txBox="1"/>
                <p:nvPr/>
              </p:nvSpPr>
              <p:spPr>
                <a:xfrm>
                  <a:off x="3847686" y="1351049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echo</a:t>
                  </a:r>
                  <a:endParaRPr lang="en-GB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1558758" y="2723029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GB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2726917" y="2711707"/>
                  <a:ext cx="2856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Symbol" panose="05050102010706020507" pitchFamily="18" charset="2"/>
                      <a:cs typeface="Arial" panose="020B0604020202020204" pitchFamily="34" charset="0"/>
                    </a:rPr>
                    <a:t>t</a:t>
                  </a:r>
                  <a:endParaRPr lang="en-GB" dirty="0">
                    <a:latin typeface="Symbol" panose="05050102010706020507" pitchFamily="18" charset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4009155" y="2692655"/>
                  <a:ext cx="4010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Symbol" panose="05050102010706020507" pitchFamily="18" charset="2"/>
                      <a:cs typeface="Arial" panose="020B0604020202020204" pitchFamily="34" charset="0"/>
                    </a:rPr>
                    <a:t>2t</a:t>
                  </a:r>
                  <a:endParaRPr lang="en-GB" dirty="0">
                    <a:latin typeface="Symbol" panose="05050102010706020507" pitchFamily="18" charset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4657081" y="2468388"/>
                  <a:ext cx="2487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endParaRPr lang="en-GB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8" name="Freeform 107"/>
              <p:cNvSpPr/>
              <p:nvPr/>
            </p:nvSpPr>
            <p:spPr>
              <a:xfrm>
                <a:off x="3089275" y="1822450"/>
                <a:ext cx="368300" cy="1140938"/>
              </a:xfrm>
              <a:custGeom>
                <a:avLst/>
                <a:gdLst>
                  <a:gd name="connsiteX0" fmla="*/ 0 w 368300"/>
                  <a:gd name="connsiteY0" fmla="*/ 0 h 1140938"/>
                  <a:gd name="connsiteX1" fmla="*/ 85725 w 368300"/>
                  <a:gd name="connsiteY1" fmla="*/ 1114425 h 1140938"/>
                  <a:gd name="connsiteX2" fmla="*/ 146050 w 368300"/>
                  <a:gd name="connsiteY2" fmla="*/ 800100 h 1140938"/>
                  <a:gd name="connsiteX3" fmla="*/ 301625 w 368300"/>
                  <a:gd name="connsiteY3" fmla="*/ 895350 h 1140938"/>
                  <a:gd name="connsiteX4" fmla="*/ 368300 w 368300"/>
                  <a:gd name="connsiteY4" fmla="*/ 908050 h 114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300" h="1140938">
                    <a:moveTo>
                      <a:pt x="0" y="0"/>
                    </a:moveTo>
                    <a:cubicBezTo>
                      <a:pt x="30691" y="490537"/>
                      <a:pt x="61383" y="981075"/>
                      <a:pt x="85725" y="1114425"/>
                    </a:cubicBezTo>
                    <a:cubicBezTo>
                      <a:pt x="110067" y="1247775"/>
                      <a:pt x="110067" y="836612"/>
                      <a:pt x="146050" y="800100"/>
                    </a:cubicBezTo>
                    <a:cubicBezTo>
                      <a:pt x="182033" y="763588"/>
                      <a:pt x="264583" y="877358"/>
                      <a:pt x="301625" y="895350"/>
                    </a:cubicBezTo>
                    <a:cubicBezTo>
                      <a:pt x="338667" y="913342"/>
                      <a:pt x="353483" y="910696"/>
                      <a:pt x="368300" y="90805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121643" y="2117823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FID</a:t>
                </a: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86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5" y="418757"/>
            <a:ext cx="11024381" cy="569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7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606" y="415126"/>
            <a:ext cx="6810887" cy="59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304063" y="1379793"/>
            <a:ext cx="8794851" cy="4820238"/>
            <a:chOff x="804000" y="765431"/>
            <a:chExt cx="8794851" cy="48202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9543" y="765431"/>
              <a:ext cx="5702470" cy="43692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000" y="1178282"/>
              <a:ext cx="1981634" cy="78759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0461" y="1553025"/>
              <a:ext cx="1778390" cy="82570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7186" y="4683747"/>
              <a:ext cx="3099479" cy="901922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3770142" y="3995946"/>
              <a:ext cx="1630533" cy="730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785634" y="1757363"/>
              <a:ext cx="826824" cy="14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1"/>
            </p:cNvCxnSpPr>
            <p:nvPr/>
          </p:nvCxnSpPr>
          <p:spPr>
            <a:xfrm flipH="1" flipV="1">
              <a:off x="7215189" y="1965876"/>
              <a:ext cx="60527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358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hemhume.co.uk/A2CHEM/Unit%201/2%20Arenes/kekule_structure_benze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84" y="1090363"/>
            <a:ext cx="3857625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5236056" y="1578846"/>
            <a:ext cx="6538156" cy="2026239"/>
            <a:chOff x="5236056" y="1578846"/>
            <a:chExt cx="6538156" cy="20262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324" y="1578846"/>
              <a:ext cx="4818888" cy="19613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056" y="1769373"/>
              <a:ext cx="1719268" cy="1835712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593248" y="2848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http://www.chemhume.co.uk/A2CHEM/Unit%201/2%20Arenes/chapter_2__arenesc.htm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689600" y="4254501"/>
            <a:ext cx="5701364" cy="4838700"/>
            <a:chOff x="5689600" y="4254501"/>
            <a:chExt cx="5701364" cy="4838700"/>
          </a:xfrm>
        </p:grpSpPr>
        <p:pic>
          <p:nvPicPr>
            <p:cNvPr id="1028" name="Picture 4" descr="http://www.chemhume.co.uk/A2CHEM/Unit%201/2%20Arenes/delocalised_structure_benzene%20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900" y="5159358"/>
              <a:ext cx="3841963" cy="2682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 7"/>
            <p:cNvSpPr/>
            <p:nvPr/>
          </p:nvSpPr>
          <p:spPr>
            <a:xfrm flipH="1">
              <a:off x="6924932" y="5943600"/>
              <a:ext cx="2705100" cy="381304"/>
            </a:xfrm>
            <a:custGeom>
              <a:avLst/>
              <a:gdLst>
                <a:gd name="connsiteX0" fmla="*/ 0 w 2552700"/>
                <a:gd name="connsiteY0" fmla="*/ 0 h 381304"/>
                <a:gd name="connsiteX1" fmla="*/ 1320800 w 2552700"/>
                <a:gd name="connsiteY1" fmla="*/ 381000 h 381304"/>
                <a:gd name="connsiteX2" fmla="*/ 2552700 w 2552700"/>
                <a:gd name="connsiteY2" fmla="*/ 50800 h 38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2700" h="381304">
                  <a:moveTo>
                    <a:pt x="0" y="0"/>
                  </a:moveTo>
                  <a:cubicBezTo>
                    <a:pt x="447675" y="186266"/>
                    <a:pt x="895350" y="372533"/>
                    <a:pt x="1320800" y="381000"/>
                  </a:cubicBezTo>
                  <a:cubicBezTo>
                    <a:pt x="1746250" y="389467"/>
                    <a:pt x="2149475" y="220133"/>
                    <a:pt x="2552700" y="50800"/>
                  </a:cubicBezTo>
                </a:path>
              </a:pathLst>
            </a:custGeom>
            <a:noFill/>
            <a:ln w="60325">
              <a:solidFill>
                <a:srgbClr val="FF0000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33576" y="5549477"/>
              <a:ext cx="503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Helvetica Condensed"/>
                </a:rPr>
                <a:t>e</a:t>
              </a:r>
              <a:r>
                <a:rPr lang="en-GB" sz="3200" baseline="30000" dirty="0" smtClean="0">
                  <a:latin typeface="Helvetica Condensed"/>
                </a:rPr>
                <a:t>-</a:t>
              </a:r>
              <a:endParaRPr lang="en-GB" sz="3200" baseline="30000" dirty="0">
                <a:latin typeface="Helvetica Condensed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8578756" y="5041900"/>
              <a:ext cx="1221192" cy="363220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8466448" y="4267201"/>
              <a:ext cx="2163452" cy="482600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6483256" y="5029200"/>
              <a:ext cx="1221192" cy="363220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 flipH="1">
              <a:off x="5875648" y="4254501"/>
              <a:ext cx="2163452" cy="482600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64483" y="5710735"/>
              <a:ext cx="7264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b="1" i="1" dirty="0" smtClean="0">
                  <a:latin typeface="Helvetica Condensed" pitchFamily="34" charset="0"/>
                </a:rPr>
                <a:t>B</a:t>
              </a:r>
              <a:r>
                <a:rPr lang="en-GB" sz="4000" dirty="0" smtClean="0">
                  <a:latin typeface="Helvetica Condensed" pitchFamily="34" charset="0"/>
                </a:rPr>
                <a:t>''</a:t>
              </a:r>
              <a:endParaRPr lang="en-GB" sz="4000" dirty="0">
                <a:latin typeface="Helvetica Condensed" pitchFamily="34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0414000" y="6845300"/>
              <a:ext cx="215900" cy="36830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0629900" y="6794500"/>
              <a:ext cx="154626" cy="33655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689600" y="6565900"/>
              <a:ext cx="215900" cy="36830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905500" y="6515100"/>
              <a:ext cx="154626" cy="33655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934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17" y="0"/>
            <a:ext cx="9132519" cy="6745459"/>
          </a:xfrm>
        </p:spPr>
      </p:pic>
    </p:spTree>
    <p:extLst>
      <p:ext uri="{BB962C8B-B14F-4D97-AF65-F5344CB8AC3E}">
        <p14:creationId xmlns:p14="http://schemas.microsoft.com/office/powerpoint/2010/main" val="67252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107" y="2079788"/>
            <a:ext cx="7069231" cy="38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907536" y="698165"/>
            <a:ext cx="4750151" cy="1665921"/>
            <a:chOff x="1676049" y="711218"/>
            <a:chExt cx="4750151" cy="1665921"/>
          </a:xfrm>
        </p:grpSpPr>
        <p:grpSp>
          <p:nvGrpSpPr>
            <p:cNvPr id="34" name="Group 33"/>
            <p:cNvGrpSpPr/>
            <p:nvPr/>
          </p:nvGrpSpPr>
          <p:grpSpPr>
            <a:xfrm>
              <a:off x="1741714" y="974681"/>
              <a:ext cx="4684486" cy="1402458"/>
              <a:chOff x="1741714" y="974681"/>
              <a:chExt cx="4684486" cy="140245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741714" y="1062039"/>
                <a:ext cx="4684486" cy="1086076"/>
                <a:chOff x="1741714" y="1597025"/>
                <a:chExt cx="3126811" cy="55108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V="1">
                  <a:off x="1741714" y="2146299"/>
                  <a:ext cx="3126811" cy="1815"/>
                </a:xfrm>
                <a:prstGeom prst="line">
                  <a:avLst/>
                </a:prstGeom>
                <a:ln cap="rnd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/>
                <p:cNvSpPr/>
                <p:nvPr/>
              </p:nvSpPr>
              <p:spPr>
                <a:xfrm>
                  <a:off x="1924050" y="1597025"/>
                  <a:ext cx="82420" cy="54927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2834034" y="1062038"/>
                <a:ext cx="123479" cy="10825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920009" y="1062038"/>
                <a:ext cx="123479" cy="10825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2166938" y="1347790"/>
                <a:ext cx="6551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853959" y="974681"/>
                <a:ext cx="285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Symbol" panose="05050102010706020507" pitchFamily="18" charset="2"/>
                    <a:cs typeface="Arial" panose="020B0604020202020204" pitchFamily="34" charset="0"/>
                  </a:rPr>
                  <a:t>t</a:t>
                </a:r>
                <a:endParaRPr lang="en-GB" baseline="-25000" dirty="0">
                  <a:latin typeface="Symbol" panose="05050102010706020507" pitchFamily="18" charset="2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2987573" y="1347790"/>
                <a:ext cx="190589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075426" y="1344013"/>
                <a:ext cx="6551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5208402" y="974681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GB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GB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5016500" y="1060450"/>
                <a:ext cx="990600" cy="1316689"/>
              </a:xfrm>
              <a:custGeom>
                <a:avLst/>
                <a:gdLst>
                  <a:gd name="connsiteX0" fmla="*/ 0 w 990600"/>
                  <a:gd name="connsiteY0" fmla="*/ 0 h 1316689"/>
                  <a:gd name="connsiteX1" fmla="*/ 215900 w 990600"/>
                  <a:gd name="connsiteY1" fmla="*/ 1295400 h 1316689"/>
                  <a:gd name="connsiteX2" fmla="*/ 298450 w 990600"/>
                  <a:gd name="connsiteY2" fmla="*/ 831850 h 1316689"/>
                  <a:gd name="connsiteX3" fmla="*/ 431800 w 990600"/>
                  <a:gd name="connsiteY3" fmla="*/ 1181100 h 1316689"/>
                  <a:gd name="connsiteX4" fmla="*/ 571500 w 990600"/>
                  <a:gd name="connsiteY4" fmla="*/ 977900 h 1316689"/>
                  <a:gd name="connsiteX5" fmla="*/ 635000 w 990600"/>
                  <a:gd name="connsiteY5" fmla="*/ 1136650 h 1316689"/>
                  <a:gd name="connsiteX6" fmla="*/ 838200 w 990600"/>
                  <a:gd name="connsiteY6" fmla="*/ 1047750 h 1316689"/>
                  <a:gd name="connsiteX7" fmla="*/ 990600 w 990600"/>
                  <a:gd name="connsiteY7" fmla="*/ 1085850 h 1316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0600" h="1316689">
                    <a:moveTo>
                      <a:pt x="0" y="0"/>
                    </a:moveTo>
                    <a:cubicBezTo>
                      <a:pt x="83079" y="578379"/>
                      <a:pt x="166158" y="1156758"/>
                      <a:pt x="215900" y="1295400"/>
                    </a:cubicBezTo>
                    <a:cubicBezTo>
                      <a:pt x="265642" y="1434042"/>
                      <a:pt x="262467" y="850900"/>
                      <a:pt x="298450" y="831850"/>
                    </a:cubicBezTo>
                    <a:cubicBezTo>
                      <a:pt x="334433" y="812800"/>
                      <a:pt x="386292" y="1156758"/>
                      <a:pt x="431800" y="1181100"/>
                    </a:cubicBezTo>
                    <a:cubicBezTo>
                      <a:pt x="477308" y="1205442"/>
                      <a:pt x="537633" y="985308"/>
                      <a:pt x="571500" y="977900"/>
                    </a:cubicBezTo>
                    <a:cubicBezTo>
                      <a:pt x="605367" y="970492"/>
                      <a:pt x="590550" y="1125008"/>
                      <a:pt x="635000" y="1136650"/>
                    </a:cubicBezTo>
                    <a:cubicBezTo>
                      <a:pt x="679450" y="1148292"/>
                      <a:pt x="778933" y="1056217"/>
                      <a:pt x="838200" y="1047750"/>
                    </a:cubicBezTo>
                    <a:cubicBezTo>
                      <a:pt x="897467" y="1039283"/>
                      <a:pt x="944033" y="1062566"/>
                      <a:pt x="990600" y="108585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293072" y="974681"/>
                <a:ext cx="340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GB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GB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676049" y="715590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  <a:endParaRPr lang="en-GB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98829" y="713907"/>
              <a:ext cx="474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(1')</a:t>
              </a:r>
              <a:endParaRPr lang="en-GB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07373" y="714395"/>
              <a:ext cx="4363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  <a:endParaRPr lang="en-GB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41061" y="717084"/>
              <a:ext cx="474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(2')</a:t>
              </a:r>
              <a:endParaRPr lang="en-GB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86321" y="711218"/>
              <a:ext cx="4363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(3)</a:t>
              </a:r>
              <a:endParaRPr lang="en-GB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20009" y="713907"/>
              <a:ext cx="474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(3')</a:t>
              </a:r>
              <a:endParaRPr lang="en-GB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617481" y="1658463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(4)</a:t>
              </a:r>
              <a:endParaRPr lang="en-GB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426314" y="2806655"/>
            <a:ext cx="6341078" cy="3021039"/>
            <a:chOff x="1426314" y="2806655"/>
            <a:chExt cx="6341078" cy="3021039"/>
          </a:xfrm>
        </p:grpSpPr>
        <p:grpSp>
          <p:nvGrpSpPr>
            <p:cNvPr id="78" name="Group 77"/>
            <p:cNvGrpSpPr/>
            <p:nvPr/>
          </p:nvGrpSpPr>
          <p:grpSpPr>
            <a:xfrm>
              <a:off x="1426314" y="2996206"/>
              <a:ext cx="2972987" cy="2825173"/>
              <a:chOff x="1426314" y="2996206"/>
              <a:chExt cx="2972987" cy="2825173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832931" y="2996206"/>
                <a:ext cx="2566370" cy="2465737"/>
                <a:chOff x="1832931" y="2996206"/>
                <a:chExt cx="2566370" cy="2465737"/>
              </a:xfrm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2023303" y="3436619"/>
                  <a:ext cx="1984817" cy="1916705"/>
                  <a:chOff x="1886143" y="3198679"/>
                  <a:chExt cx="2322286" cy="2322286"/>
                </a:xfrm>
              </p:grpSpPr>
              <p:cxnSp>
                <p:nvCxnSpPr>
                  <p:cNvPr id="46" name="Straight Arrow Connector 45"/>
                  <p:cNvCxnSpPr/>
                  <p:nvPr/>
                </p:nvCxnSpPr>
                <p:spPr>
                  <a:xfrm flipV="1">
                    <a:off x="1886143" y="3198679"/>
                    <a:ext cx="0" cy="2322286"/>
                  </a:xfrm>
                  <a:prstGeom prst="straightConnector1">
                    <a:avLst/>
                  </a:prstGeom>
                  <a:ln w="31750" cap="rnd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/>
                  <p:nvPr/>
                </p:nvCxnSpPr>
                <p:spPr>
                  <a:xfrm rot="5400000" flipV="1">
                    <a:off x="3047286" y="4359822"/>
                    <a:ext cx="0" cy="2322286"/>
                  </a:xfrm>
                  <a:prstGeom prst="straightConnector1">
                    <a:avLst/>
                  </a:prstGeom>
                  <a:ln w="31750" cap="rnd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" name="Oval 49"/>
                <p:cNvSpPr/>
                <p:nvPr/>
              </p:nvSpPr>
              <p:spPr>
                <a:xfrm>
                  <a:off x="2377440" y="4907280"/>
                  <a:ext cx="129933" cy="1447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3497580" y="3781146"/>
                  <a:ext cx="129933" cy="1447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1832931" y="2996206"/>
                  <a:ext cx="4587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 smtClean="0">
                      <a:latin typeface="Symbol" panose="05050102010706020507" pitchFamily="18" charset="2"/>
                      <a:cs typeface="Arial" panose="020B0604020202020204" pitchFamily="34" charset="0"/>
                    </a:rPr>
                    <a:t>n</a:t>
                  </a:r>
                  <a:r>
                    <a:rPr lang="en-GB" sz="2400" baseline="-25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GB" sz="24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3940521" y="5000278"/>
                  <a:ext cx="4587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 smtClean="0">
                      <a:latin typeface="Symbol" panose="05050102010706020507" pitchFamily="18" charset="2"/>
                      <a:cs typeface="Arial" panose="020B0604020202020204" pitchFamily="34" charset="0"/>
                    </a:rPr>
                    <a:t>n</a:t>
                  </a:r>
                  <a:r>
                    <a:rPr lang="en-GB" sz="2400" baseline="-25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GB" sz="24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0" name="Straight Connector 69"/>
              <p:cNvCxnSpPr/>
              <p:nvPr/>
            </p:nvCxnSpPr>
            <p:spPr>
              <a:xfrm>
                <a:off x="2459327" y="5249739"/>
                <a:ext cx="0" cy="207169"/>
              </a:xfrm>
              <a:prstGeom prst="line">
                <a:avLst/>
              </a:prstGeom>
              <a:ln w="349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571567" y="5249739"/>
                <a:ext cx="0" cy="207169"/>
              </a:xfrm>
              <a:prstGeom prst="line">
                <a:avLst/>
              </a:prstGeom>
              <a:ln w="349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3330956" y="5359714"/>
                <a:ext cx="48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n</a:t>
                </a:r>
                <a:r>
                  <a:rPr lang="en-GB" sz="24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2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253922" y="5353323"/>
                <a:ext cx="48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n</a:t>
                </a:r>
                <a:r>
                  <a:rPr lang="en-GB" sz="24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GB" sz="2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 rot="16200000">
                <a:off x="2014884" y="4870644"/>
                <a:ext cx="0" cy="207169"/>
              </a:xfrm>
              <a:prstGeom prst="line">
                <a:avLst/>
              </a:prstGeom>
              <a:ln w="349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16200000">
                <a:off x="2018328" y="3733382"/>
                <a:ext cx="0" cy="207169"/>
              </a:xfrm>
              <a:prstGeom prst="line">
                <a:avLst/>
              </a:prstGeom>
              <a:ln w="349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1457975" y="4676447"/>
                <a:ext cx="48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n</a:t>
                </a:r>
                <a:r>
                  <a:rPr lang="en-GB" sz="24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GB" sz="2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426314" y="3550313"/>
                <a:ext cx="48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n</a:t>
                </a:r>
                <a:r>
                  <a:rPr lang="en-GB" sz="24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2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794405" y="3002521"/>
              <a:ext cx="2972987" cy="2825173"/>
              <a:chOff x="1426314" y="2996206"/>
              <a:chExt cx="2972987" cy="2825173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1832931" y="2996206"/>
                <a:ext cx="2566370" cy="2465737"/>
                <a:chOff x="1832931" y="2996206"/>
                <a:chExt cx="2566370" cy="2465737"/>
              </a:xfrm>
            </p:grpSpPr>
            <p:grpSp>
              <p:nvGrpSpPr>
                <p:cNvPr id="89" name="Group 88"/>
                <p:cNvGrpSpPr/>
                <p:nvPr/>
              </p:nvGrpSpPr>
              <p:grpSpPr>
                <a:xfrm>
                  <a:off x="2023303" y="3436619"/>
                  <a:ext cx="1984817" cy="1916705"/>
                  <a:chOff x="1886143" y="3198679"/>
                  <a:chExt cx="2322286" cy="2322286"/>
                </a:xfrm>
              </p:grpSpPr>
              <p:cxnSp>
                <p:nvCxnSpPr>
                  <p:cNvPr id="96" name="Straight Arrow Connector 95"/>
                  <p:cNvCxnSpPr/>
                  <p:nvPr/>
                </p:nvCxnSpPr>
                <p:spPr>
                  <a:xfrm flipV="1">
                    <a:off x="1886143" y="3198679"/>
                    <a:ext cx="0" cy="2322286"/>
                  </a:xfrm>
                  <a:prstGeom prst="straightConnector1">
                    <a:avLst/>
                  </a:prstGeom>
                  <a:ln w="31750" cap="rnd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Arrow Connector 96"/>
                  <p:cNvCxnSpPr/>
                  <p:nvPr/>
                </p:nvCxnSpPr>
                <p:spPr>
                  <a:xfrm rot="5400000" flipV="1">
                    <a:off x="3047286" y="4359822"/>
                    <a:ext cx="0" cy="2322286"/>
                  </a:xfrm>
                  <a:prstGeom prst="straightConnector1">
                    <a:avLst/>
                  </a:prstGeom>
                  <a:ln w="31750" cap="rnd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0" name="Oval 89"/>
                <p:cNvSpPr/>
                <p:nvPr/>
              </p:nvSpPr>
              <p:spPr>
                <a:xfrm>
                  <a:off x="2377440" y="4907280"/>
                  <a:ext cx="129933" cy="1447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3497580" y="4907280"/>
                  <a:ext cx="129933" cy="1447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2377440" y="3781146"/>
                  <a:ext cx="129933" cy="1447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3497580" y="3781146"/>
                  <a:ext cx="129933" cy="1447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1832931" y="2996206"/>
                  <a:ext cx="4587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 smtClean="0">
                      <a:latin typeface="Symbol" panose="05050102010706020507" pitchFamily="18" charset="2"/>
                      <a:cs typeface="Arial" panose="020B0604020202020204" pitchFamily="34" charset="0"/>
                    </a:rPr>
                    <a:t>n</a:t>
                  </a:r>
                  <a:r>
                    <a:rPr lang="en-GB" sz="2400" baseline="-25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GB" sz="24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40521" y="5000278"/>
                  <a:ext cx="4587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 dirty="0" smtClean="0">
                      <a:latin typeface="Symbol" panose="05050102010706020507" pitchFamily="18" charset="2"/>
                      <a:cs typeface="Arial" panose="020B0604020202020204" pitchFamily="34" charset="0"/>
                    </a:rPr>
                    <a:t>n</a:t>
                  </a:r>
                  <a:r>
                    <a:rPr lang="en-GB" sz="2400" baseline="-25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GB" sz="24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81" name="Straight Connector 80"/>
              <p:cNvCxnSpPr/>
              <p:nvPr/>
            </p:nvCxnSpPr>
            <p:spPr>
              <a:xfrm>
                <a:off x="2459327" y="5249739"/>
                <a:ext cx="0" cy="207169"/>
              </a:xfrm>
              <a:prstGeom prst="line">
                <a:avLst/>
              </a:prstGeom>
              <a:ln w="349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571567" y="5249739"/>
                <a:ext cx="0" cy="207169"/>
              </a:xfrm>
              <a:prstGeom prst="line">
                <a:avLst/>
              </a:prstGeom>
              <a:ln w="349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3330956" y="5359714"/>
                <a:ext cx="48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n</a:t>
                </a:r>
                <a:r>
                  <a:rPr lang="en-GB" sz="24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2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253922" y="5353323"/>
                <a:ext cx="48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n</a:t>
                </a:r>
                <a:r>
                  <a:rPr lang="en-GB" sz="24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GB" sz="2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5" name="Straight Connector 84"/>
              <p:cNvCxnSpPr/>
              <p:nvPr/>
            </p:nvCxnSpPr>
            <p:spPr>
              <a:xfrm rot="16200000">
                <a:off x="2014884" y="4870644"/>
                <a:ext cx="0" cy="207169"/>
              </a:xfrm>
              <a:prstGeom prst="line">
                <a:avLst/>
              </a:prstGeom>
              <a:ln w="349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16200000">
                <a:off x="2018328" y="3733382"/>
                <a:ext cx="0" cy="207169"/>
              </a:xfrm>
              <a:prstGeom prst="line">
                <a:avLst/>
              </a:prstGeom>
              <a:ln w="349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/>
              <p:cNvSpPr txBox="1"/>
              <p:nvPr/>
            </p:nvSpPr>
            <p:spPr>
              <a:xfrm>
                <a:off x="1457975" y="4676447"/>
                <a:ext cx="48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n</a:t>
                </a:r>
                <a:r>
                  <a:rPr lang="en-GB" sz="24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GB" sz="2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426314" y="3550313"/>
                <a:ext cx="48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n</a:t>
                </a:r>
                <a:r>
                  <a:rPr lang="en-GB" sz="24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2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2118469" y="2828341"/>
              <a:ext cx="22108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Slow exchange rate</a:t>
              </a:r>
            </a:p>
            <a:p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      d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~0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391394" y="2806655"/>
              <a:ext cx="21595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Fast exchange rate</a:t>
              </a:r>
            </a:p>
            <a:p>
              <a:r>
                <a:rPr lang="en-GB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            d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~1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27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668403" y="627977"/>
            <a:ext cx="7136673" cy="6192037"/>
            <a:chOff x="259031" y="627977"/>
            <a:chExt cx="7136673" cy="6192037"/>
          </a:xfrm>
        </p:grpSpPr>
        <p:grpSp>
          <p:nvGrpSpPr>
            <p:cNvPr id="6" name="Group 5"/>
            <p:cNvGrpSpPr/>
            <p:nvPr/>
          </p:nvGrpSpPr>
          <p:grpSpPr>
            <a:xfrm>
              <a:off x="1386674" y="627977"/>
              <a:ext cx="6009030" cy="6192037"/>
              <a:chOff x="1386674" y="627977"/>
              <a:chExt cx="6009030" cy="619203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475" y="1182574"/>
                <a:ext cx="5704229" cy="5637440"/>
              </a:xfrm>
              <a:prstGeom prst="rect">
                <a:avLst/>
              </a:prstGeom>
            </p:spPr>
          </p:pic>
          <p:graphicFrame>
            <p:nvGraphicFramePr>
              <p:cNvPr id="5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5191306"/>
                  </p:ext>
                </p:extLst>
              </p:nvPr>
            </p:nvGraphicFramePr>
            <p:xfrm>
              <a:off x="1386674" y="627977"/>
              <a:ext cx="5569296" cy="11091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01" name="CS ChemDraw Drawing" r:id="rId4" imgW="4169232" imgH="830250" progId="ChemDraw.Document.6.0">
                      <p:embed/>
                    </p:oleObj>
                  </mc:Choice>
                  <mc:Fallback>
                    <p:oleObj name="CS ChemDraw Drawing" r:id="rId4" imgW="4169232" imgH="830250" progId="ChemDraw.Document.6.0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386674" y="627977"/>
                            <a:ext cx="5569296" cy="11091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" name="TextBox 6"/>
            <p:cNvSpPr txBox="1"/>
            <p:nvPr/>
          </p:nvSpPr>
          <p:spPr>
            <a:xfrm>
              <a:off x="379257" y="2595992"/>
              <a:ext cx="26244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Slow exchange</a:t>
              </a:r>
            </a:p>
            <a:p>
              <a:r>
                <a:rPr lang="en-GB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rate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9031" y="5304971"/>
              <a:ext cx="286488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Faster exchange</a:t>
              </a:r>
            </a:p>
            <a:p>
              <a:r>
                <a:rPr lang="en-GB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rate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948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837952" y="614537"/>
            <a:ext cx="9637959" cy="5779006"/>
            <a:chOff x="837952" y="614537"/>
            <a:chExt cx="9637959" cy="5779006"/>
          </a:xfrm>
        </p:grpSpPr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7759036"/>
                </p:ext>
              </p:extLst>
            </p:nvPr>
          </p:nvGraphicFramePr>
          <p:xfrm>
            <a:off x="1721628" y="614537"/>
            <a:ext cx="7599595" cy="1513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4" name="CS ChemDraw Drawing" r:id="rId3" imgW="4169232" imgH="830250" progId="ChemDraw.Document.6.0">
                    <p:embed/>
                  </p:oleObj>
                </mc:Choice>
                <mc:Fallback>
                  <p:oleObj name="CS ChemDraw Drawing" r:id="rId3" imgW="4169232" imgH="830250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721628" y="614537"/>
                          <a:ext cx="7599595" cy="15135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" name="Group 47"/>
            <p:cNvGrpSpPr/>
            <p:nvPr/>
          </p:nvGrpSpPr>
          <p:grpSpPr>
            <a:xfrm>
              <a:off x="837952" y="2221593"/>
              <a:ext cx="9637959" cy="4171950"/>
              <a:chOff x="446066" y="2686050"/>
              <a:chExt cx="9637959" cy="4171950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446066" y="2686050"/>
                <a:ext cx="9637959" cy="4171950"/>
                <a:chOff x="446066" y="2686050"/>
                <a:chExt cx="9637959" cy="4171950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627459" y="2686050"/>
                  <a:ext cx="9456566" cy="3617014"/>
                  <a:chOff x="409748" y="2686050"/>
                  <a:chExt cx="9456566" cy="3617014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748" y="2686050"/>
                    <a:ext cx="9456566" cy="3617014"/>
                    <a:chOff x="409748" y="2686050"/>
                    <a:chExt cx="9456566" cy="3617014"/>
                  </a:xfrm>
                </p:grpSpPr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740510" y="2686050"/>
                      <a:ext cx="9125804" cy="3603625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" name="Straight Connector 6"/>
                    <p:cNvCxnSpPr/>
                    <p:nvPr/>
                  </p:nvCxnSpPr>
                  <p:spPr>
                    <a:xfrm flipH="1">
                      <a:off x="735288" y="4025246"/>
                      <a:ext cx="2432116" cy="1602557"/>
                    </a:xfrm>
                    <a:prstGeom prst="line">
                      <a:avLst/>
                    </a:prstGeom>
                    <a:ln w="28575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" name="Straight Connector 8"/>
                    <p:cNvCxnSpPr/>
                    <p:nvPr/>
                  </p:nvCxnSpPr>
                  <p:spPr>
                    <a:xfrm>
                      <a:off x="3167404" y="4025246"/>
                      <a:ext cx="274296" cy="0"/>
                    </a:xfrm>
                    <a:prstGeom prst="line">
                      <a:avLst/>
                    </a:prstGeom>
                    <a:ln w="28575" cap="rnd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Straight Connector 10"/>
                    <p:cNvCxnSpPr/>
                    <p:nvPr/>
                  </p:nvCxnSpPr>
                  <p:spPr>
                    <a:xfrm>
                      <a:off x="2071963" y="4745153"/>
                      <a:ext cx="274296" cy="0"/>
                    </a:xfrm>
                    <a:prstGeom prst="line">
                      <a:avLst/>
                    </a:prstGeom>
                    <a:ln w="28575" cap="rnd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Connector 11"/>
                    <p:cNvCxnSpPr/>
                    <p:nvPr/>
                  </p:nvCxnSpPr>
                  <p:spPr>
                    <a:xfrm>
                      <a:off x="1451568" y="5149013"/>
                      <a:ext cx="274296" cy="0"/>
                    </a:xfrm>
                    <a:prstGeom prst="line">
                      <a:avLst/>
                    </a:prstGeom>
                    <a:ln w="28575" cap="rnd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>
                      <a:off x="2662513" y="4357803"/>
                      <a:ext cx="274296" cy="0"/>
                    </a:xfrm>
                    <a:prstGeom prst="line">
                      <a:avLst/>
                    </a:prstGeom>
                    <a:ln w="28575" cap="rnd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735288" y="5629768"/>
                      <a:ext cx="6027462" cy="307657"/>
                      <a:chOff x="735288" y="5554911"/>
                      <a:chExt cx="6086658" cy="395398"/>
                    </a:xfrm>
                  </p:grpSpPr>
                  <p:cxnSp>
                    <p:nvCxnSpPr>
                      <p:cNvPr id="10" name="Straight Connector 9"/>
                      <p:cNvCxnSpPr/>
                      <p:nvPr/>
                    </p:nvCxnSpPr>
                    <p:spPr>
                      <a:xfrm>
                        <a:off x="735288" y="5554911"/>
                        <a:ext cx="274296" cy="0"/>
                      </a:xfrm>
                      <a:prstGeom prst="line">
                        <a:avLst/>
                      </a:prstGeom>
                      <a:ln w="28575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" name="Straight Connector 13"/>
                      <p:cNvCxnSpPr/>
                      <p:nvPr/>
                    </p:nvCxnSpPr>
                    <p:spPr>
                      <a:xfrm flipH="1">
                        <a:off x="872436" y="5950308"/>
                        <a:ext cx="5675952" cy="1"/>
                      </a:xfrm>
                      <a:prstGeom prst="line">
                        <a:avLst/>
                      </a:prstGeom>
                      <a:ln w="28575" cap="rnd">
                        <a:solidFill>
                          <a:schemeClr val="tx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" name="Straight Connector 15"/>
                      <p:cNvCxnSpPr/>
                      <p:nvPr/>
                    </p:nvCxnSpPr>
                    <p:spPr>
                      <a:xfrm flipV="1">
                        <a:off x="872436" y="5705475"/>
                        <a:ext cx="283264" cy="244833"/>
                      </a:xfrm>
                      <a:prstGeom prst="line">
                        <a:avLst/>
                      </a:prstGeom>
                      <a:ln w="28575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" name="Straight Connector 20"/>
                      <p:cNvCxnSpPr/>
                      <p:nvPr/>
                    </p:nvCxnSpPr>
                    <p:spPr>
                      <a:xfrm flipV="1">
                        <a:off x="6538682" y="5705474"/>
                        <a:ext cx="283264" cy="244833"/>
                      </a:xfrm>
                      <a:prstGeom prst="line">
                        <a:avLst/>
                      </a:prstGeom>
                      <a:ln w="28575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" name="Straight Connector 21"/>
                      <p:cNvCxnSpPr/>
                      <p:nvPr/>
                    </p:nvCxnSpPr>
                    <p:spPr>
                      <a:xfrm flipV="1">
                        <a:off x="3776432" y="5705474"/>
                        <a:ext cx="283264" cy="244833"/>
                      </a:xfrm>
                      <a:prstGeom prst="line">
                        <a:avLst/>
                      </a:prstGeom>
                      <a:ln w="28575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" name="Straight Connector 22"/>
                      <p:cNvCxnSpPr/>
                      <p:nvPr/>
                    </p:nvCxnSpPr>
                    <p:spPr>
                      <a:xfrm flipV="1">
                        <a:off x="5227743" y="5702298"/>
                        <a:ext cx="283264" cy="244833"/>
                      </a:xfrm>
                      <a:prstGeom prst="line">
                        <a:avLst/>
                      </a:prstGeom>
                      <a:ln w="28575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" name="Straight Connector 23"/>
                      <p:cNvCxnSpPr/>
                      <p:nvPr/>
                    </p:nvCxnSpPr>
                    <p:spPr>
                      <a:xfrm flipV="1">
                        <a:off x="2319730" y="5701878"/>
                        <a:ext cx="283264" cy="244833"/>
                      </a:xfrm>
                      <a:prstGeom prst="line">
                        <a:avLst/>
                      </a:prstGeom>
                      <a:ln w="28575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727313" y="5933732"/>
                      <a:ext cx="42429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067434" y="5926112"/>
                      <a:ext cx="5284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3511660" y="5930874"/>
                      <a:ext cx="5284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898736" y="5929868"/>
                      <a:ext cx="5284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6219890" y="5930368"/>
                      <a:ext cx="5284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409748" y="5275248"/>
                      <a:ext cx="5284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1106033" y="4826524"/>
                      <a:ext cx="5284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1692072" y="4457597"/>
                      <a:ext cx="5284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2262937" y="4048712"/>
                      <a:ext cx="5284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2831145" y="3720462"/>
                      <a:ext cx="5284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9177338" y="4119822"/>
                      <a:ext cx="285750" cy="1664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38" name="Rectangle 37"/>
                  <p:cNvSpPr/>
                  <p:nvPr/>
                </p:nvSpPr>
                <p:spPr>
                  <a:xfrm>
                    <a:off x="6777038" y="2872047"/>
                    <a:ext cx="285750" cy="1664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3897188" y="2788833"/>
                    <a:ext cx="285750" cy="1664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42" name="TextBox 41"/>
                <p:cNvSpPr txBox="1"/>
                <p:nvPr/>
              </p:nvSpPr>
              <p:spPr>
                <a:xfrm>
                  <a:off x="4057403" y="6150114"/>
                  <a:ext cx="64312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 smtClean="0">
                      <a:latin typeface="Symbol" panose="05050102010706020507" pitchFamily="18" charset="2"/>
                      <a:cs typeface="Arial" panose="020B0604020202020204" pitchFamily="34" charset="0"/>
                    </a:rPr>
                    <a:t>n</a:t>
                  </a:r>
                  <a:r>
                    <a:rPr lang="en-GB" sz="4000" baseline="-25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GB" sz="40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6855530" y="5926112"/>
                  <a:ext cx="62388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Hz</a:t>
                  </a:r>
                  <a:endParaRPr lang="en-GB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446066" y="5584674"/>
                  <a:ext cx="62388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Hz</a:t>
                  </a:r>
                  <a:endParaRPr lang="en-GB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1322540" y="3890965"/>
                <a:ext cx="6431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 smtClean="0">
                    <a:latin typeface="Symbol" panose="05050102010706020507" pitchFamily="18" charset="2"/>
                    <a:cs typeface="Arial" panose="020B0604020202020204" pitchFamily="34" charset="0"/>
                  </a:rPr>
                  <a:t>n</a:t>
                </a:r>
                <a:r>
                  <a:rPr lang="en-GB" sz="4000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GB" sz="4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5075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663657" y="73844"/>
            <a:ext cx="8364762" cy="6126906"/>
            <a:chOff x="663657" y="73844"/>
            <a:chExt cx="8364762" cy="6126906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826747" y="3836487"/>
              <a:ext cx="3064476" cy="24713"/>
            </a:xfrm>
            <a:prstGeom prst="line">
              <a:avLst/>
            </a:prstGeom>
            <a:ln w="66675"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2676757" y="6176037"/>
              <a:ext cx="3064476" cy="24713"/>
            </a:xfrm>
            <a:prstGeom prst="line">
              <a:avLst/>
            </a:prstGeom>
            <a:ln w="66675"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63657" y="3289979"/>
              <a:ext cx="1984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|2&gt;=|</a:t>
              </a:r>
              <a:r>
                <a:rPr lang="en-GB" sz="3200" dirty="0" smtClean="0">
                  <a:latin typeface="Symbol" panose="05050102010706020507" pitchFamily="18" charset="2"/>
                </a:rPr>
                <a:t>b</a:t>
              </a:r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endParaRPr lang="en-GB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5280554" y="710517"/>
              <a:ext cx="1282616" cy="2243073"/>
            </a:xfrm>
            <a:prstGeom prst="straightConnector1">
              <a:avLst/>
            </a:prstGeom>
            <a:ln w="57150"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252335" y="647477"/>
              <a:ext cx="3064476" cy="24713"/>
            </a:xfrm>
            <a:prstGeom prst="line">
              <a:avLst/>
            </a:prstGeom>
            <a:ln w="66675"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102345" y="2987027"/>
              <a:ext cx="3064476" cy="24713"/>
            </a:xfrm>
            <a:prstGeom prst="line">
              <a:avLst/>
            </a:prstGeom>
            <a:ln w="66675"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88934" y="5596092"/>
              <a:ext cx="1984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|1&gt;=|</a:t>
              </a:r>
              <a:r>
                <a:rPr lang="en-GB" sz="3200" dirty="0" smtClean="0">
                  <a:latin typeface="Symbol" panose="05050102010706020507" pitchFamily="18" charset="2"/>
                </a:rPr>
                <a:t>aa</a:t>
              </a:r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endParaRPr lang="en-GB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53131" y="73844"/>
              <a:ext cx="1984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|4&gt;=|</a:t>
              </a:r>
              <a:r>
                <a:rPr lang="en-GB" sz="3200" dirty="0" smtClean="0">
                  <a:latin typeface="Symbol" panose="05050102010706020507" pitchFamily="18" charset="2"/>
                </a:rPr>
                <a:t>bb</a:t>
              </a:r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endParaRPr lang="en-GB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43600" y="2379957"/>
              <a:ext cx="1984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|3&gt;=|</a:t>
              </a:r>
              <a:r>
                <a:rPr lang="en-GB" sz="3200" dirty="0" err="1" smtClean="0">
                  <a:latin typeface="Symbol" panose="05050102010706020507" pitchFamily="18" charset="2"/>
                </a:rPr>
                <a:t>ba</a:t>
              </a:r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endParaRPr lang="en-GB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2499885" y="3899527"/>
              <a:ext cx="1282616" cy="2243073"/>
            </a:xfrm>
            <a:prstGeom prst="straightConnector1">
              <a:avLst/>
            </a:prstGeom>
            <a:ln w="57150"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055043" y="731406"/>
              <a:ext cx="1517715" cy="3074133"/>
            </a:xfrm>
            <a:prstGeom prst="straightConnector1">
              <a:avLst/>
            </a:prstGeom>
            <a:ln w="57150"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670893" y="3068467"/>
              <a:ext cx="1517715" cy="3074133"/>
            </a:xfrm>
            <a:prstGeom prst="straightConnector1">
              <a:avLst/>
            </a:prstGeom>
            <a:ln w="57150"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4384553" y="724028"/>
              <a:ext cx="179901" cy="5388967"/>
            </a:xfrm>
            <a:prstGeom prst="straightConnector1">
              <a:avLst/>
            </a:prstGeom>
            <a:ln w="57150">
              <a:prstDash val="dash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947526" y="3011740"/>
              <a:ext cx="1090246" cy="824747"/>
            </a:xfrm>
            <a:prstGeom prst="straightConnector1">
              <a:avLst/>
            </a:prstGeom>
            <a:ln w="57150">
              <a:prstDash val="sysDot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868136" y="3082434"/>
              <a:ext cx="8771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GB" sz="32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en-GB" sz="32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74448" y="1702883"/>
              <a:ext cx="8771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GB" sz="32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  <a:endParaRPr lang="en-GB" sz="32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17628" y="1737656"/>
              <a:ext cx="8771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GB" sz="32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GB" sz="32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8869" y="4816487"/>
              <a:ext cx="8771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GB" sz="32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GB" sz="32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17972" y="4401440"/>
              <a:ext cx="8771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GB" sz="32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GB" sz="32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19798" y="1152881"/>
              <a:ext cx="8771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GB" sz="32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34</a:t>
              </a:r>
              <a:endParaRPr lang="en-GB" sz="32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1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43485" y="602619"/>
            <a:ext cx="11719902" cy="6154709"/>
            <a:chOff x="143485" y="602619"/>
            <a:chExt cx="11719902" cy="6154709"/>
          </a:xfrm>
        </p:grpSpPr>
        <p:grpSp>
          <p:nvGrpSpPr>
            <p:cNvPr id="7" name="Group 6"/>
            <p:cNvGrpSpPr/>
            <p:nvPr/>
          </p:nvGrpSpPr>
          <p:grpSpPr>
            <a:xfrm>
              <a:off x="143485" y="602619"/>
              <a:ext cx="11719902" cy="6154709"/>
              <a:chOff x="272073" y="288294"/>
              <a:chExt cx="11719902" cy="615470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73" y="288294"/>
                <a:ext cx="6675106" cy="6154709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3501" y="2131255"/>
                <a:ext cx="4808474" cy="4079631"/>
              </a:xfrm>
              <a:prstGeom prst="rect">
                <a:avLst/>
              </a:prstGeom>
            </p:spPr>
          </p:pic>
          <p:sp>
            <p:nvSpPr>
              <p:cNvPr id="5" name="Oval 4"/>
              <p:cNvSpPr/>
              <p:nvPr/>
            </p:nvSpPr>
            <p:spPr>
              <a:xfrm>
                <a:off x="2321169" y="4037428"/>
                <a:ext cx="225083" cy="267286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061920" y="1603790"/>
                <a:ext cx="225083" cy="267286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951024" y="962393"/>
              <a:ext cx="4750151" cy="1665921"/>
              <a:chOff x="1676049" y="711218"/>
              <a:chExt cx="4750151" cy="166592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741714" y="974681"/>
                <a:ext cx="4684486" cy="1402458"/>
                <a:chOff x="1741714" y="974681"/>
                <a:chExt cx="4684486" cy="1402458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1741714" y="1062039"/>
                  <a:ext cx="4684486" cy="1086076"/>
                  <a:chOff x="1741714" y="1597025"/>
                  <a:chExt cx="3126811" cy="551089"/>
                </a:xfrm>
              </p:grpSpPr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1741714" y="2146299"/>
                    <a:ext cx="3126811" cy="1815"/>
                  </a:xfrm>
                  <a:prstGeom prst="line">
                    <a:avLst/>
                  </a:prstGeom>
                  <a:ln cap="rnd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/>
                  <p:cNvSpPr/>
                  <p:nvPr/>
                </p:nvSpPr>
                <p:spPr>
                  <a:xfrm>
                    <a:off x="1924050" y="1597025"/>
                    <a:ext cx="82420" cy="549275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8" name="Rectangle 17"/>
                <p:cNvSpPr/>
                <p:nvPr/>
              </p:nvSpPr>
              <p:spPr>
                <a:xfrm>
                  <a:off x="2834034" y="1062038"/>
                  <a:ext cx="123479" cy="10825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920009" y="1062038"/>
                  <a:ext cx="123479" cy="10825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2166938" y="1347790"/>
                  <a:ext cx="655191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3853959" y="974681"/>
                  <a:ext cx="2856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Symbol" panose="05050102010706020507" pitchFamily="18" charset="2"/>
                      <a:cs typeface="Arial" panose="020B0604020202020204" pitchFamily="34" charset="0"/>
                    </a:rPr>
                    <a:t>t</a:t>
                  </a:r>
                  <a:endParaRPr lang="en-GB" baseline="-25000" dirty="0">
                    <a:latin typeface="Symbol" panose="05050102010706020507" pitchFamily="18" charset="2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2987573" y="1347790"/>
                  <a:ext cx="190589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5075426" y="1344013"/>
                  <a:ext cx="655191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5208402" y="974681"/>
                  <a:ext cx="3337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GB" baseline="-25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GB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5016500" y="1060450"/>
                  <a:ext cx="990600" cy="1316689"/>
                </a:xfrm>
                <a:custGeom>
                  <a:avLst/>
                  <a:gdLst>
                    <a:gd name="connsiteX0" fmla="*/ 0 w 990600"/>
                    <a:gd name="connsiteY0" fmla="*/ 0 h 1316689"/>
                    <a:gd name="connsiteX1" fmla="*/ 215900 w 990600"/>
                    <a:gd name="connsiteY1" fmla="*/ 1295400 h 1316689"/>
                    <a:gd name="connsiteX2" fmla="*/ 298450 w 990600"/>
                    <a:gd name="connsiteY2" fmla="*/ 831850 h 1316689"/>
                    <a:gd name="connsiteX3" fmla="*/ 431800 w 990600"/>
                    <a:gd name="connsiteY3" fmla="*/ 1181100 h 1316689"/>
                    <a:gd name="connsiteX4" fmla="*/ 571500 w 990600"/>
                    <a:gd name="connsiteY4" fmla="*/ 977900 h 1316689"/>
                    <a:gd name="connsiteX5" fmla="*/ 635000 w 990600"/>
                    <a:gd name="connsiteY5" fmla="*/ 1136650 h 1316689"/>
                    <a:gd name="connsiteX6" fmla="*/ 838200 w 990600"/>
                    <a:gd name="connsiteY6" fmla="*/ 1047750 h 1316689"/>
                    <a:gd name="connsiteX7" fmla="*/ 990600 w 990600"/>
                    <a:gd name="connsiteY7" fmla="*/ 1085850 h 1316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0600" h="1316689">
                      <a:moveTo>
                        <a:pt x="0" y="0"/>
                      </a:moveTo>
                      <a:cubicBezTo>
                        <a:pt x="83079" y="578379"/>
                        <a:pt x="166158" y="1156758"/>
                        <a:pt x="215900" y="1295400"/>
                      </a:cubicBezTo>
                      <a:cubicBezTo>
                        <a:pt x="265642" y="1434042"/>
                        <a:pt x="262467" y="850900"/>
                        <a:pt x="298450" y="831850"/>
                      </a:cubicBezTo>
                      <a:cubicBezTo>
                        <a:pt x="334433" y="812800"/>
                        <a:pt x="386292" y="1156758"/>
                        <a:pt x="431800" y="1181100"/>
                      </a:cubicBezTo>
                      <a:cubicBezTo>
                        <a:pt x="477308" y="1205442"/>
                        <a:pt x="537633" y="985308"/>
                        <a:pt x="571500" y="977900"/>
                      </a:cubicBezTo>
                      <a:cubicBezTo>
                        <a:pt x="605367" y="970492"/>
                        <a:pt x="590550" y="1125008"/>
                        <a:pt x="635000" y="1136650"/>
                      </a:cubicBezTo>
                      <a:cubicBezTo>
                        <a:pt x="679450" y="1148292"/>
                        <a:pt x="778933" y="1056217"/>
                        <a:pt x="838200" y="1047750"/>
                      </a:cubicBezTo>
                      <a:cubicBezTo>
                        <a:pt x="897467" y="1039283"/>
                        <a:pt x="944033" y="1062566"/>
                        <a:pt x="990600" y="108585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293072" y="974681"/>
                  <a:ext cx="3401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GB" baseline="-25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GB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676049" y="715590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(1)</a:t>
                </a:r>
                <a:endParaRPr lang="en-GB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998829" y="713907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(1')</a:t>
                </a:r>
                <a:endParaRPr lang="en-GB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07373" y="714395"/>
                <a:ext cx="43633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600" dirty="0" smtClean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(2)</a:t>
                </a:r>
                <a:endParaRPr lang="en-GB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41061" y="717084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(2')</a:t>
                </a:r>
                <a:endParaRPr lang="en-GB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86321" y="711218"/>
                <a:ext cx="43633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600" dirty="0" smtClean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(3)</a:t>
                </a:r>
                <a:endParaRPr lang="en-GB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20009" y="713907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(3')</a:t>
                </a:r>
                <a:endParaRPr lang="en-GB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617481" y="1658463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(4)</a:t>
                </a:r>
                <a:endParaRPr lang="en-GB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14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33" y="384337"/>
            <a:ext cx="7113559" cy="57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049708" y="1076325"/>
            <a:ext cx="2529556" cy="2900051"/>
            <a:chOff x="1049708" y="1076325"/>
            <a:chExt cx="2529556" cy="2900051"/>
          </a:xfrm>
        </p:grpSpPr>
        <p:grpSp>
          <p:nvGrpSpPr>
            <p:cNvPr id="13" name="Group 12"/>
            <p:cNvGrpSpPr/>
            <p:nvPr/>
          </p:nvGrpSpPr>
          <p:grpSpPr>
            <a:xfrm>
              <a:off x="1049708" y="2579590"/>
              <a:ext cx="2529556" cy="1396786"/>
              <a:chOff x="897308" y="860639"/>
              <a:chExt cx="2529556" cy="1396786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897308" y="1777525"/>
                <a:ext cx="2529556" cy="8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1981200" y="923925"/>
                <a:ext cx="9899" cy="10653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1019175" y="1276350"/>
                <a:ext cx="2038350" cy="981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478510" y="860639"/>
                <a:ext cx="484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Dw</a:t>
                </a:r>
                <a:endParaRPr lang="en-GB" i="1" baseline="-25000" dirty="0">
                  <a:latin typeface="Symbol" panose="05050102010706020507" pitchFamily="18" charset="2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126782" y="176688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547943" y="9368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g</a:t>
                </a:r>
                <a:r>
                  <a:rPr lang="en-GB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GB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GB" i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49708" y="1076325"/>
              <a:ext cx="2529556" cy="1333500"/>
              <a:chOff x="897308" y="923925"/>
              <a:chExt cx="2529556" cy="1333500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V="1">
                <a:off x="897308" y="1777525"/>
                <a:ext cx="2529556" cy="8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1981200" y="923925"/>
                <a:ext cx="9899" cy="10653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019175" y="1276350"/>
                <a:ext cx="2038350" cy="981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249910" y="936839"/>
                <a:ext cx="731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GB" i="1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GB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-B</a:t>
                </a:r>
                <a:r>
                  <a:rPr lang="en-GB" i="1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en-GB" i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26782" y="176688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547943" y="936839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GB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GB" i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6523228" y="1103795"/>
            <a:ext cx="3458972" cy="2755405"/>
            <a:chOff x="5075428" y="269717"/>
            <a:chExt cx="3458972" cy="2755405"/>
          </a:xfrm>
        </p:grpSpPr>
        <p:grpSp>
          <p:nvGrpSpPr>
            <p:cNvPr id="47" name="Group 46"/>
            <p:cNvGrpSpPr/>
            <p:nvPr/>
          </p:nvGrpSpPr>
          <p:grpSpPr>
            <a:xfrm>
              <a:off x="5519292" y="269717"/>
              <a:ext cx="3015108" cy="2755405"/>
              <a:chOff x="5519292" y="269717"/>
              <a:chExt cx="3015108" cy="2755405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flipV="1">
                <a:off x="5519292" y="2640773"/>
                <a:ext cx="3015108" cy="21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8043587" y="265579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5722621" y="269717"/>
                <a:ext cx="2153326" cy="1339296"/>
              </a:xfrm>
              <a:custGeom>
                <a:avLst/>
                <a:gdLst>
                  <a:gd name="connsiteX0" fmla="*/ 118 w 1655062"/>
                  <a:gd name="connsiteY0" fmla="*/ 714882 h 1339296"/>
                  <a:gd name="connsiteX1" fmla="*/ 419218 w 1655062"/>
                  <a:gd name="connsiteY1" fmla="*/ 1286382 h 1339296"/>
                  <a:gd name="connsiteX2" fmla="*/ 1533643 w 1655062"/>
                  <a:gd name="connsiteY2" fmla="*/ 1248282 h 1339296"/>
                  <a:gd name="connsiteX3" fmla="*/ 1552693 w 1655062"/>
                  <a:gd name="connsiteY3" fmla="*/ 705357 h 1339296"/>
                  <a:gd name="connsiteX4" fmla="*/ 885943 w 1655062"/>
                  <a:gd name="connsiteY4" fmla="*/ 686307 h 1339296"/>
                  <a:gd name="connsiteX5" fmla="*/ 1009768 w 1655062"/>
                  <a:gd name="connsiteY5" fmla="*/ 410082 h 1339296"/>
                  <a:gd name="connsiteX6" fmla="*/ 819268 w 1655062"/>
                  <a:gd name="connsiteY6" fmla="*/ 507 h 1339296"/>
                  <a:gd name="connsiteX7" fmla="*/ 381118 w 1655062"/>
                  <a:gd name="connsiteY7" fmla="*/ 333882 h 1339296"/>
                  <a:gd name="connsiteX8" fmla="*/ 118 w 1655062"/>
                  <a:gd name="connsiteY8" fmla="*/ 714882 h 133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5062" h="1339296">
                    <a:moveTo>
                      <a:pt x="118" y="714882"/>
                    </a:moveTo>
                    <a:cubicBezTo>
                      <a:pt x="6468" y="873632"/>
                      <a:pt x="163631" y="1197482"/>
                      <a:pt x="419218" y="1286382"/>
                    </a:cubicBezTo>
                    <a:cubicBezTo>
                      <a:pt x="674806" y="1375282"/>
                      <a:pt x="1344731" y="1345119"/>
                      <a:pt x="1533643" y="1248282"/>
                    </a:cubicBezTo>
                    <a:cubicBezTo>
                      <a:pt x="1722555" y="1151445"/>
                      <a:pt x="1660643" y="799019"/>
                      <a:pt x="1552693" y="705357"/>
                    </a:cubicBezTo>
                    <a:cubicBezTo>
                      <a:pt x="1444743" y="611695"/>
                      <a:pt x="976430" y="735519"/>
                      <a:pt x="885943" y="686307"/>
                    </a:cubicBezTo>
                    <a:cubicBezTo>
                      <a:pt x="795456" y="637095"/>
                      <a:pt x="1020880" y="524382"/>
                      <a:pt x="1009768" y="410082"/>
                    </a:cubicBezTo>
                    <a:cubicBezTo>
                      <a:pt x="998656" y="295782"/>
                      <a:pt x="924043" y="13207"/>
                      <a:pt x="819268" y="507"/>
                    </a:cubicBezTo>
                    <a:cubicBezTo>
                      <a:pt x="714493" y="-12193"/>
                      <a:pt x="517643" y="216407"/>
                      <a:pt x="381118" y="333882"/>
                    </a:cubicBezTo>
                    <a:cubicBezTo>
                      <a:pt x="244593" y="451357"/>
                      <a:pt x="-6232" y="556132"/>
                      <a:pt x="118" y="714882"/>
                    </a:cubicBezTo>
                    <a:close/>
                  </a:path>
                </a:pathLst>
              </a:cu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5836444" y="1831093"/>
                <a:ext cx="2119680" cy="809680"/>
              </a:xfrm>
              <a:custGeom>
                <a:avLst/>
                <a:gdLst>
                  <a:gd name="connsiteX0" fmla="*/ 0 w 2119680"/>
                  <a:gd name="connsiteY0" fmla="*/ 800188 h 809680"/>
                  <a:gd name="connsiteX1" fmla="*/ 76200 w 2119680"/>
                  <a:gd name="connsiteY1" fmla="*/ 476338 h 809680"/>
                  <a:gd name="connsiteX2" fmla="*/ 285750 w 2119680"/>
                  <a:gd name="connsiteY2" fmla="*/ 62001 h 809680"/>
                  <a:gd name="connsiteX3" fmla="*/ 890587 w 2119680"/>
                  <a:gd name="connsiteY3" fmla="*/ 35807 h 809680"/>
                  <a:gd name="connsiteX4" fmla="*/ 1183481 w 2119680"/>
                  <a:gd name="connsiteY4" fmla="*/ 390613 h 809680"/>
                  <a:gd name="connsiteX5" fmla="*/ 1557337 w 2119680"/>
                  <a:gd name="connsiteY5" fmla="*/ 554920 h 809680"/>
                  <a:gd name="connsiteX6" fmla="*/ 2019300 w 2119680"/>
                  <a:gd name="connsiteY6" fmla="*/ 593020 h 809680"/>
                  <a:gd name="connsiteX7" fmla="*/ 2112169 w 2119680"/>
                  <a:gd name="connsiteY7" fmla="*/ 790663 h 809680"/>
                  <a:gd name="connsiteX8" fmla="*/ 2107406 w 2119680"/>
                  <a:gd name="connsiteY8" fmla="*/ 790663 h 809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680" h="809680">
                    <a:moveTo>
                      <a:pt x="0" y="800188"/>
                    </a:moveTo>
                    <a:cubicBezTo>
                      <a:pt x="14287" y="699778"/>
                      <a:pt x="28575" y="599369"/>
                      <a:pt x="76200" y="476338"/>
                    </a:cubicBezTo>
                    <a:cubicBezTo>
                      <a:pt x="123825" y="353307"/>
                      <a:pt x="150019" y="135423"/>
                      <a:pt x="285750" y="62001"/>
                    </a:cubicBezTo>
                    <a:cubicBezTo>
                      <a:pt x="421481" y="-11421"/>
                      <a:pt x="740965" y="-18962"/>
                      <a:pt x="890587" y="35807"/>
                    </a:cubicBezTo>
                    <a:cubicBezTo>
                      <a:pt x="1040209" y="90576"/>
                      <a:pt x="1072356" y="304094"/>
                      <a:pt x="1183481" y="390613"/>
                    </a:cubicBezTo>
                    <a:cubicBezTo>
                      <a:pt x="1294606" y="477132"/>
                      <a:pt x="1418034" y="521185"/>
                      <a:pt x="1557337" y="554920"/>
                    </a:cubicBezTo>
                    <a:cubicBezTo>
                      <a:pt x="1696640" y="588654"/>
                      <a:pt x="1926828" y="553729"/>
                      <a:pt x="2019300" y="593020"/>
                    </a:cubicBezTo>
                    <a:cubicBezTo>
                      <a:pt x="2111772" y="632310"/>
                      <a:pt x="2097485" y="757723"/>
                      <a:pt x="2112169" y="790663"/>
                    </a:cubicBezTo>
                    <a:cubicBezTo>
                      <a:pt x="2126853" y="823603"/>
                      <a:pt x="2117129" y="807133"/>
                      <a:pt x="2107406" y="79066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 flipH="1">
                <a:off x="5807275" y="1374078"/>
                <a:ext cx="4287" cy="8501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7839075" y="1536700"/>
                <a:ext cx="20721" cy="8457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7148513" y="1643063"/>
                <a:ext cx="2382" cy="5841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372225" y="1627090"/>
                <a:ext cx="2" cy="1804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/>
            <p:nvPr/>
          </p:nvCxnSpPr>
          <p:spPr>
            <a:xfrm flipV="1">
              <a:off x="5618352" y="1848416"/>
              <a:ext cx="0" cy="8804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195980" y="504940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r</a:t>
              </a:r>
              <a:r>
                <a:rPr lang="en-GB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GB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GB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GB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75428" y="1576130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P(x)</a:t>
              </a:r>
              <a:endParaRPr lang="en-GB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475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954198" y="2276641"/>
            <a:ext cx="8216838" cy="3925457"/>
            <a:chOff x="1954198" y="2276641"/>
            <a:chExt cx="8216838" cy="3925457"/>
          </a:xfrm>
        </p:grpSpPr>
        <p:grpSp>
          <p:nvGrpSpPr>
            <p:cNvPr id="3" name="Group 2"/>
            <p:cNvGrpSpPr/>
            <p:nvPr/>
          </p:nvGrpSpPr>
          <p:grpSpPr>
            <a:xfrm>
              <a:off x="1954198" y="2276641"/>
              <a:ext cx="8216838" cy="3925457"/>
              <a:chOff x="1039798" y="1107718"/>
              <a:chExt cx="8216838" cy="392545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039798" y="1107718"/>
                <a:ext cx="8216838" cy="3925457"/>
                <a:chOff x="935364" y="354313"/>
                <a:chExt cx="8216838" cy="3925457"/>
              </a:xfrm>
            </p:grpSpPr>
            <p:pic>
              <p:nvPicPr>
                <p:cNvPr id="5" name="Picture 3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18835" y="599411"/>
                  <a:ext cx="4233367" cy="36803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" name="Picture 2" descr="D:\home\Lectures\MRI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364" y="354313"/>
                  <a:ext cx="4087663" cy="3517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" name="Rectangle 1"/>
              <p:cNvSpPr/>
              <p:nvPr/>
            </p:nvSpPr>
            <p:spPr>
              <a:xfrm>
                <a:off x="4863953" y="4207329"/>
                <a:ext cx="4114800" cy="6633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954198" y="2521739"/>
              <a:ext cx="7312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GB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78163" y="2521739"/>
              <a:ext cx="7312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en-GB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540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13" y="2092361"/>
            <a:ext cx="4978738" cy="3267619"/>
          </a:xfrm>
          <a:prstGeom prst="rect">
            <a:avLst/>
          </a:prstGeom>
        </p:spPr>
      </p:pic>
      <p:pic>
        <p:nvPicPr>
          <p:cNvPr id="9" name="Picture 6" descr="http://isite.lps.org/sputnam/AdvancedChem/Ch%2018%20Notes_files/primary_bondang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90" y="987191"/>
            <a:ext cx="3711392" cy="11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eta pleated she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6" y="2479515"/>
            <a:ext cx="4593335" cy="258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roup 809"/>
          <p:cNvGrpSpPr/>
          <p:nvPr/>
        </p:nvGrpSpPr>
        <p:grpSpPr>
          <a:xfrm>
            <a:off x="-45115" y="775043"/>
            <a:ext cx="10442880" cy="3854285"/>
            <a:chOff x="-45115" y="775043"/>
            <a:chExt cx="10442880" cy="3854285"/>
          </a:xfrm>
        </p:grpSpPr>
        <p:grpSp>
          <p:nvGrpSpPr>
            <p:cNvPr id="782" name="Group 781"/>
            <p:cNvGrpSpPr/>
            <p:nvPr/>
          </p:nvGrpSpPr>
          <p:grpSpPr>
            <a:xfrm>
              <a:off x="441363" y="977130"/>
              <a:ext cx="3559256" cy="3390130"/>
              <a:chOff x="441363" y="977130"/>
              <a:chExt cx="3559256" cy="3390130"/>
            </a:xfrm>
          </p:grpSpPr>
          <p:grpSp>
            <p:nvGrpSpPr>
              <p:cNvPr id="774" name="Group 773"/>
              <p:cNvGrpSpPr/>
              <p:nvPr/>
            </p:nvGrpSpPr>
            <p:grpSpPr>
              <a:xfrm>
                <a:off x="772873" y="1269389"/>
                <a:ext cx="3227746" cy="3097871"/>
                <a:chOff x="5267325" y="-4697922"/>
                <a:chExt cx="12192000" cy="12043328"/>
              </a:xfrm>
            </p:grpSpPr>
            <p:grpSp>
              <p:nvGrpSpPr>
                <p:cNvPr id="518" name="Group 517"/>
                <p:cNvGrpSpPr/>
                <p:nvPr/>
              </p:nvGrpSpPr>
              <p:grpSpPr>
                <a:xfrm>
                  <a:off x="5267325" y="-4697922"/>
                  <a:ext cx="12192000" cy="6021664"/>
                  <a:chOff x="5114925" y="1171342"/>
                  <a:chExt cx="12192000" cy="6021664"/>
                </a:xfrm>
              </p:grpSpPr>
              <p:grpSp>
                <p:nvGrpSpPr>
                  <p:cNvPr id="390" name="Group 389"/>
                  <p:cNvGrpSpPr/>
                  <p:nvPr/>
                </p:nvGrpSpPr>
                <p:grpSpPr>
                  <a:xfrm>
                    <a:off x="5114925" y="1171342"/>
                    <a:ext cx="6096000" cy="6021664"/>
                    <a:chOff x="5114925" y="1171342"/>
                    <a:chExt cx="6096000" cy="6021664"/>
                  </a:xfrm>
                </p:grpSpPr>
                <p:grpSp>
                  <p:nvGrpSpPr>
                    <p:cNvPr id="326" name="Group 325"/>
                    <p:cNvGrpSpPr/>
                    <p:nvPr/>
                  </p:nvGrpSpPr>
                  <p:grpSpPr>
                    <a:xfrm>
                      <a:off x="5114925" y="1171342"/>
                      <a:ext cx="6096000" cy="3010832"/>
                      <a:chOff x="5114925" y="1171342"/>
                      <a:chExt cx="6096000" cy="3010832"/>
                    </a:xfrm>
                  </p:grpSpPr>
                  <p:grpSp>
                    <p:nvGrpSpPr>
                      <p:cNvPr id="294" name="Group 293"/>
                      <p:cNvGrpSpPr/>
                      <p:nvPr/>
                    </p:nvGrpSpPr>
                    <p:grpSpPr>
                      <a:xfrm>
                        <a:off x="5114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278" name="Group 277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270" name="Group 269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266" name="Group 26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264" name="Rectangle 26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265" name="Rectangle 26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267" name="Group 26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268" name="Rectangle 26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269" name="Rectangle 26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71" name="Group 270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272" name="Group 27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276" name="Rectangle 27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277" name="Rectangle 27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273" name="Group 27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274" name="Rectangle 27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275" name="Rectangle 27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279" name="Group 278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280" name="Group 279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288" name="Group 287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292" name="Rectangle 29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293" name="Rectangle 29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289" name="Group 288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290" name="Rectangle 28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291" name="Rectangle 29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81" name="Group 280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282" name="Group 28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286" name="Rectangle 28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287" name="Rectangle 28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283" name="Group 28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284" name="Rectangle 28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285" name="Rectangle 28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295" name="Group 294"/>
                      <p:cNvGrpSpPr/>
                      <p:nvPr/>
                    </p:nvGrpSpPr>
                    <p:grpSpPr>
                      <a:xfrm>
                        <a:off x="8162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296" name="Group 295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312" name="Group 311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20" name="Group 31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24" name="Rectangle 32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25" name="Rectangle 32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21" name="Group 32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22" name="Rectangle 32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23" name="Rectangle 32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313" name="Group 312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14" name="Group 313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18" name="Rectangle 31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19" name="Rectangle 31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15" name="Group 314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16" name="Rectangle 31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17" name="Rectangle 31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297" name="Group 296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298" name="Group 297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06" name="Group 30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10" name="Rectangle 30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11" name="Rectangle 31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07" name="Group 30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08" name="Rectangle 30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09" name="Rectangle 30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99" name="Group 298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00" name="Group 29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04" name="Rectangle 30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05" name="Rectangle 30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01" name="Group 30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02" name="Rectangle 30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03" name="Rectangle 30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  <p:grpSp>
                  <p:nvGrpSpPr>
                    <p:cNvPr id="327" name="Group 326"/>
                    <p:cNvGrpSpPr/>
                    <p:nvPr/>
                  </p:nvGrpSpPr>
                  <p:grpSpPr>
                    <a:xfrm>
                      <a:off x="5114925" y="4182174"/>
                      <a:ext cx="6096000" cy="3010832"/>
                      <a:chOff x="5114925" y="1171342"/>
                      <a:chExt cx="6096000" cy="3010832"/>
                    </a:xfrm>
                  </p:grpSpPr>
                  <p:grpSp>
                    <p:nvGrpSpPr>
                      <p:cNvPr id="328" name="Group 327"/>
                      <p:cNvGrpSpPr/>
                      <p:nvPr/>
                    </p:nvGrpSpPr>
                    <p:grpSpPr>
                      <a:xfrm>
                        <a:off x="5114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360" name="Group 359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376" name="Group 375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84" name="Group 383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88" name="Rectangle 38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89" name="Rectangle 38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85" name="Group 384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86" name="Rectangle 38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87" name="Rectangle 38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377" name="Group 376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78" name="Group 377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82" name="Rectangle 38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83" name="Rectangle 38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79" name="Group 378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80" name="Rectangle 37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81" name="Rectangle 38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361" name="Group 360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362" name="Group 361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70" name="Group 36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74" name="Rectangle 37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75" name="Rectangle 37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71" name="Group 37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72" name="Rectangle 37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73" name="Rectangle 37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363" name="Group 362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64" name="Group 363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68" name="Rectangle 36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69" name="Rectangle 36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65" name="Group 364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66" name="Rectangle 36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67" name="Rectangle 36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329" name="Group 328"/>
                      <p:cNvGrpSpPr/>
                      <p:nvPr/>
                    </p:nvGrpSpPr>
                    <p:grpSpPr>
                      <a:xfrm>
                        <a:off x="8162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330" name="Group 329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346" name="Group 345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54" name="Group 353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58" name="Rectangle 35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59" name="Rectangle 35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55" name="Group 354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56" name="Rectangle 35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57" name="Rectangle 35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347" name="Group 346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48" name="Group 347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52" name="Rectangle 35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53" name="Rectangle 35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49" name="Group 348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50" name="Rectangle 34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51" name="Rectangle 35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331" name="Group 330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332" name="Group 331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40" name="Group 33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44" name="Rectangle 34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45" name="Rectangle 34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41" name="Group 34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42" name="Rectangle 34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43" name="Rectangle 34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333" name="Group 332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334" name="Group 333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38" name="Rectangle 33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39" name="Rectangle 33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335" name="Group 334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336" name="Rectangle 33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337" name="Rectangle 33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  <p:grpSp>
                <p:nvGrpSpPr>
                  <p:cNvPr id="391" name="Group 390"/>
                  <p:cNvGrpSpPr/>
                  <p:nvPr/>
                </p:nvGrpSpPr>
                <p:grpSpPr>
                  <a:xfrm>
                    <a:off x="11210925" y="1171342"/>
                    <a:ext cx="6096000" cy="6021664"/>
                    <a:chOff x="5114925" y="1171342"/>
                    <a:chExt cx="6096000" cy="6021664"/>
                  </a:xfrm>
                </p:grpSpPr>
                <p:grpSp>
                  <p:nvGrpSpPr>
                    <p:cNvPr id="392" name="Group 391"/>
                    <p:cNvGrpSpPr/>
                    <p:nvPr/>
                  </p:nvGrpSpPr>
                  <p:grpSpPr>
                    <a:xfrm>
                      <a:off x="5114925" y="1171342"/>
                      <a:ext cx="6096000" cy="3010832"/>
                      <a:chOff x="5114925" y="1171342"/>
                      <a:chExt cx="6096000" cy="3010832"/>
                    </a:xfrm>
                  </p:grpSpPr>
                  <p:grpSp>
                    <p:nvGrpSpPr>
                      <p:cNvPr id="456" name="Group 455"/>
                      <p:cNvGrpSpPr/>
                      <p:nvPr/>
                    </p:nvGrpSpPr>
                    <p:grpSpPr>
                      <a:xfrm>
                        <a:off x="5114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488" name="Group 487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504" name="Group 503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12" name="Group 51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16" name="Rectangle 51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17" name="Rectangle 51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13" name="Group 51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14" name="Rectangle 51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15" name="Rectangle 51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505" name="Group 504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06" name="Group 50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10" name="Rectangle 50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11" name="Rectangle 51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07" name="Group 50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08" name="Rectangle 50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09" name="Rectangle 50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489" name="Group 488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490" name="Group 489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98" name="Group 497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02" name="Rectangle 50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03" name="Rectangle 50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99" name="Group 498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00" name="Rectangle 49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01" name="Rectangle 50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91" name="Group 490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92" name="Group 49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96" name="Rectangle 49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97" name="Rectangle 49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93" name="Group 49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94" name="Rectangle 49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95" name="Rectangle 49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457" name="Group 456"/>
                      <p:cNvGrpSpPr/>
                      <p:nvPr/>
                    </p:nvGrpSpPr>
                    <p:grpSpPr>
                      <a:xfrm>
                        <a:off x="8162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458" name="Group 457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474" name="Group 473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82" name="Group 48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86" name="Rectangle 48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87" name="Rectangle 48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83" name="Group 48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84" name="Rectangle 48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85" name="Rectangle 48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75" name="Group 474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76" name="Group 47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80" name="Rectangle 47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81" name="Rectangle 48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77" name="Group 47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78" name="Rectangle 47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79" name="Rectangle 47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459" name="Group 458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460" name="Group 459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68" name="Group 467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72" name="Rectangle 47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73" name="Rectangle 47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69" name="Group 468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70" name="Rectangle 46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71" name="Rectangle 47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61" name="Group 460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62" name="Group 46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66" name="Rectangle 46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67" name="Rectangle 46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63" name="Group 46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64" name="Rectangle 46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65" name="Rectangle 46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  <p:grpSp>
                  <p:nvGrpSpPr>
                    <p:cNvPr id="393" name="Group 392"/>
                    <p:cNvGrpSpPr/>
                    <p:nvPr/>
                  </p:nvGrpSpPr>
                  <p:grpSpPr>
                    <a:xfrm>
                      <a:off x="5114925" y="4182174"/>
                      <a:ext cx="6096000" cy="3010832"/>
                      <a:chOff x="5114925" y="1171342"/>
                      <a:chExt cx="6096000" cy="3010832"/>
                    </a:xfrm>
                  </p:grpSpPr>
                  <p:grpSp>
                    <p:nvGrpSpPr>
                      <p:cNvPr id="394" name="Group 393"/>
                      <p:cNvGrpSpPr/>
                      <p:nvPr/>
                    </p:nvGrpSpPr>
                    <p:grpSpPr>
                      <a:xfrm>
                        <a:off x="5114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426" name="Group 425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442" name="Group 441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50" name="Group 44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54" name="Rectangle 45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55" name="Rectangle 45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51" name="Group 45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52" name="Rectangle 45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53" name="Rectangle 45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43" name="Group 442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44" name="Group 443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48" name="Rectangle 44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49" name="Rectangle 44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45" name="Group 444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46" name="Rectangle 44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47" name="Rectangle 44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427" name="Group 426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428" name="Group 427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36" name="Group 43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40" name="Rectangle 43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41" name="Rectangle 44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37" name="Group 43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38" name="Rectangle 43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39" name="Rectangle 43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29" name="Group 428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30" name="Group 42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34" name="Rectangle 43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35" name="Rectangle 43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31" name="Group 43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32" name="Rectangle 43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33" name="Rectangle 43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395" name="Group 394"/>
                      <p:cNvGrpSpPr/>
                      <p:nvPr/>
                    </p:nvGrpSpPr>
                    <p:grpSpPr>
                      <a:xfrm>
                        <a:off x="8162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396" name="Group 395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412" name="Group 411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20" name="Group 41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24" name="Rectangle 42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25" name="Rectangle 42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21" name="Group 42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22" name="Rectangle 42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23" name="Rectangle 42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13" name="Group 412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14" name="Group 413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18" name="Rectangle 41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19" name="Rectangle 41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15" name="Group 414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16" name="Rectangle 41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17" name="Rectangle 41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397" name="Group 396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398" name="Group 397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06" name="Group 40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10" name="Rectangle 40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11" name="Rectangle 41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07" name="Group 40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08" name="Rectangle 40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09" name="Rectangle 40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399" name="Group 398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400" name="Group 39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04" name="Rectangle 40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05" name="Rectangle 40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401" name="Group 40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402" name="Rectangle 40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403" name="Rectangle 40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519" name="Group 518"/>
                <p:cNvGrpSpPr/>
                <p:nvPr/>
              </p:nvGrpSpPr>
              <p:grpSpPr>
                <a:xfrm>
                  <a:off x="5267325" y="1323742"/>
                  <a:ext cx="12192000" cy="6021664"/>
                  <a:chOff x="5114925" y="1171342"/>
                  <a:chExt cx="12192000" cy="6021664"/>
                </a:xfrm>
              </p:grpSpPr>
              <p:grpSp>
                <p:nvGrpSpPr>
                  <p:cNvPr id="520" name="Group 519"/>
                  <p:cNvGrpSpPr/>
                  <p:nvPr/>
                </p:nvGrpSpPr>
                <p:grpSpPr>
                  <a:xfrm>
                    <a:off x="5114925" y="1171342"/>
                    <a:ext cx="6096000" cy="6021664"/>
                    <a:chOff x="5114925" y="1171342"/>
                    <a:chExt cx="6096000" cy="6021664"/>
                  </a:xfrm>
                </p:grpSpPr>
                <p:grpSp>
                  <p:nvGrpSpPr>
                    <p:cNvPr id="648" name="Group 647"/>
                    <p:cNvGrpSpPr/>
                    <p:nvPr/>
                  </p:nvGrpSpPr>
                  <p:grpSpPr>
                    <a:xfrm>
                      <a:off x="5114925" y="1171342"/>
                      <a:ext cx="6096000" cy="3010832"/>
                      <a:chOff x="5114925" y="1171342"/>
                      <a:chExt cx="6096000" cy="3010832"/>
                    </a:xfrm>
                  </p:grpSpPr>
                  <p:grpSp>
                    <p:nvGrpSpPr>
                      <p:cNvPr id="712" name="Group 711"/>
                      <p:cNvGrpSpPr/>
                      <p:nvPr/>
                    </p:nvGrpSpPr>
                    <p:grpSpPr>
                      <a:xfrm>
                        <a:off x="5114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744" name="Group 743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760" name="Group 759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768" name="Group 767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72" name="Rectangle 77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73" name="Rectangle 77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769" name="Group 768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70" name="Rectangle 76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71" name="Rectangle 77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761" name="Group 760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762" name="Group 76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66" name="Rectangle 76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67" name="Rectangle 76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763" name="Group 76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64" name="Rectangle 76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65" name="Rectangle 76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745" name="Group 744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746" name="Group 745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754" name="Group 753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58" name="Rectangle 75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59" name="Rectangle 75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755" name="Group 754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56" name="Rectangle 75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57" name="Rectangle 75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747" name="Group 746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748" name="Group 747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52" name="Rectangle 75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53" name="Rectangle 75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749" name="Group 748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50" name="Rectangle 74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51" name="Rectangle 75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713" name="Group 712"/>
                      <p:cNvGrpSpPr/>
                      <p:nvPr/>
                    </p:nvGrpSpPr>
                    <p:grpSpPr>
                      <a:xfrm>
                        <a:off x="8162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714" name="Group 713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730" name="Group 729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738" name="Group 737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42" name="Rectangle 74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43" name="Rectangle 74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739" name="Group 738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40" name="Rectangle 73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41" name="Rectangle 74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731" name="Group 730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732" name="Group 73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36" name="Rectangle 73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37" name="Rectangle 73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733" name="Group 73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34" name="Rectangle 73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35" name="Rectangle 73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715" name="Group 714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716" name="Group 715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724" name="Group 723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28" name="Rectangle 72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29" name="Rectangle 72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725" name="Group 724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26" name="Rectangle 72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27" name="Rectangle 72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717" name="Group 716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718" name="Group 717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22" name="Rectangle 72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23" name="Rectangle 72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719" name="Group 718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20" name="Rectangle 71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21" name="Rectangle 72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  <p:grpSp>
                  <p:nvGrpSpPr>
                    <p:cNvPr id="649" name="Group 648"/>
                    <p:cNvGrpSpPr/>
                    <p:nvPr/>
                  </p:nvGrpSpPr>
                  <p:grpSpPr>
                    <a:xfrm>
                      <a:off x="5114925" y="4182174"/>
                      <a:ext cx="6096000" cy="3010832"/>
                      <a:chOff x="5114925" y="1171342"/>
                      <a:chExt cx="6096000" cy="3010832"/>
                    </a:xfrm>
                  </p:grpSpPr>
                  <p:grpSp>
                    <p:nvGrpSpPr>
                      <p:cNvPr id="650" name="Group 649"/>
                      <p:cNvGrpSpPr/>
                      <p:nvPr/>
                    </p:nvGrpSpPr>
                    <p:grpSpPr>
                      <a:xfrm>
                        <a:off x="5114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682" name="Group 681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698" name="Group 697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706" name="Group 70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10" name="Rectangle 70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11" name="Rectangle 71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707" name="Group 70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08" name="Rectangle 70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09" name="Rectangle 70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99" name="Group 698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700" name="Group 69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04" name="Rectangle 70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05" name="Rectangle 70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701" name="Group 70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702" name="Rectangle 70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703" name="Rectangle 70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683" name="Group 682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684" name="Group 683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92" name="Group 69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96" name="Rectangle 69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97" name="Rectangle 69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93" name="Group 69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94" name="Rectangle 69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95" name="Rectangle 69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85" name="Group 684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86" name="Group 68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90" name="Rectangle 68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91" name="Rectangle 69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87" name="Group 68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88" name="Rectangle 68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89" name="Rectangle 68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651" name="Group 650"/>
                      <p:cNvGrpSpPr/>
                      <p:nvPr/>
                    </p:nvGrpSpPr>
                    <p:grpSpPr>
                      <a:xfrm>
                        <a:off x="8162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652" name="Group 651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668" name="Group 667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76" name="Group 67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80" name="Rectangle 67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81" name="Rectangle 68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77" name="Group 67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78" name="Rectangle 67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79" name="Rectangle 67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69" name="Group 668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70" name="Group 66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74" name="Rectangle 67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75" name="Rectangle 67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71" name="Group 67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72" name="Rectangle 67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73" name="Rectangle 67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653" name="Group 652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654" name="Group 653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62" name="Group 66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66" name="Rectangle 66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67" name="Rectangle 66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63" name="Group 66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64" name="Rectangle 66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65" name="Rectangle 66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55" name="Group 654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56" name="Group 65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60" name="Rectangle 65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61" name="Rectangle 66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57" name="Group 65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58" name="Rectangle 65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59" name="Rectangle 65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  <p:grpSp>
                <p:nvGrpSpPr>
                  <p:cNvPr id="521" name="Group 520"/>
                  <p:cNvGrpSpPr/>
                  <p:nvPr/>
                </p:nvGrpSpPr>
                <p:grpSpPr>
                  <a:xfrm>
                    <a:off x="11210925" y="1171342"/>
                    <a:ext cx="6096000" cy="6021664"/>
                    <a:chOff x="5114925" y="1171342"/>
                    <a:chExt cx="6096000" cy="6021664"/>
                  </a:xfrm>
                </p:grpSpPr>
                <p:grpSp>
                  <p:nvGrpSpPr>
                    <p:cNvPr id="522" name="Group 521"/>
                    <p:cNvGrpSpPr/>
                    <p:nvPr/>
                  </p:nvGrpSpPr>
                  <p:grpSpPr>
                    <a:xfrm>
                      <a:off x="5114925" y="1171342"/>
                      <a:ext cx="6096000" cy="3010832"/>
                      <a:chOff x="5114925" y="1171342"/>
                      <a:chExt cx="6096000" cy="3010832"/>
                    </a:xfrm>
                  </p:grpSpPr>
                  <p:grpSp>
                    <p:nvGrpSpPr>
                      <p:cNvPr id="586" name="Group 585"/>
                      <p:cNvGrpSpPr/>
                      <p:nvPr/>
                    </p:nvGrpSpPr>
                    <p:grpSpPr>
                      <a:xfrm>
                        <a:off x="5114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618" name="Group 617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634" name="Group 633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42" name="Group 64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46" name="Rectangle 64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47" name="Rectangle 64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43" name="Group 64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44" name="Rectangle 64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45" name="Rectangle 64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35" name="Group 634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36" name="Group 63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40" name="Rectangle 63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41" name="Rectangle 64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37" name="Group 63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38" name="Rectangle 63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39" name="Rectangle 63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619" name="Group 618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620" name="Group 619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28" name="Group 627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32" name="Rectangle 63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33" name="Rectangle 63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29" name="Group 628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30" name="Rectangle 62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31" name="Rectangle 63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21" name="Group 620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22" name="Group 62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26" name="Rectangle 62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27" name="Rectangle 62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23" name="Group 62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24" name="Rectangle 62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25" name="Rectangle 62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587" name="Group 586"/>
                      <p:cNvGrpSpPr/>
                      <p:nvPr/>
                    </p:nvGrpSpPr>
                    <p:grpSpPr>
                      <a:xfrm>
                        <a:off x="8162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588" name="Group 587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604" name="Group 603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12" name="Group 61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16" name="Rectangle 61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17" name="Rectangle 61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13" name="Group 61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14" name="Rectangle 61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15" name="Rectangle 61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05" name="Group 604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606" name="Group 60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10" name="Rectangle 60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11" name="Rectangle 61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607" name="Group 60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08" name="Rectangle 60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09" name="Rectangle 60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589" name="Group 588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590" name="Group 589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98" name="Group 597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02" name="Rectangle 60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03" name="Rectangle 60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99" name="Group 598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600" name="Rectangle 59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601" name="Rectangle 60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591" name="Group 590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92" name="Group 591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96" name="Rectangle 59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97" name="Rectangle 59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93" name="Group 592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94" name="Rectangle 59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95" name="Rectangle 59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  <p:grpSp>
                  <p:nvGrpSpPr>
                    <p:cNvPr id="523" name="Group 522"/>
                    <p:cNvGrpSpPr/>
                    <p:nvPr/>
                  </p:nvGrpSpPr>
                  <p:grpSpPr>
                    <a:xfrm>
                      <a:off x="5114925" y="4182174"/>
                      <a:ext cx="6096000" cy="3010832"/>
                      <a:chOff x="5114925" y="1171342"/>
                      <a:chExt cx="6096000" cy="3010832"/>
                    </a:xfrm>
                  </p:grpSpPr>
                  <p:grpSp>
                    <p:nvGrpSpPr>
                      <p:cNvPr id="524" name="Group 523"/>
                      <p:cNvGrpSpPr/>
                      <p:nvPr/>
                    </p:nvGrpSpPr>
                    <p:grpSpPr>
                      <a:xfrm>
                        <a:off x="5114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556" name="Group 555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572" name="Group 571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80" name="Group 57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84" name="Rectangle 58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85" name="Rectangle 58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81" name="Group 58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82" name="Rectangle 58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83" name="Rectangle 58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573" name="Group 572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74" name="Group 573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78" name="Rectangle 57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79" name="Rectangle 57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75" name="Group 574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76" name="Rectangle 57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77" name="Rectangle 57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557" name="Group 556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558" name="Group 557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66" name="Group 56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70" name="Rectangle 56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71" name="Rectangle 57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67" name="Group 56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68" name="Rectangle 56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69" name="Rectangle 56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559" name="Group 558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60" name="Group 55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64" name="Rectangle 56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65" name="Rectangle 56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61" name="Group 56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62" name="Rectangle 56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63" name="Rectangle 56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525" name="Group 524"/>
                      <p:cNvGrpSpPr/>
                      <p:nvPr/>
                    </p:nvGrpSpPr>
                    <p:grpSpPr>
                      <a:xfrm>
                        <a:off x="8162925" y="1171342"/>
                        <a:ext cx="3048000" cy="3010832"/>
                        <a:chOff x="5114925" y="1171342"/>
                        <a:chExt cx="3048000" cy="3010832"/>
                      </a:xfrm>
                    </p:grpSpPr>
                    <p:grpSp>
                      <p:nvGrpSpPr>
                        <p:cNvPr id="526" name="Group 525"/>
                        <p:cNvGrpSpPr/>
                        <p:nvPr/>
                      </p:nvGrpSpPr>
                      <p:grpSpPr>
                        <a:xfrm>
                          <a:off x="5114925" y="1171342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542" name="Group 541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50" name="Group 54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54" name="Rectangle 55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55" name="Rectangle 55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51" name="Group 55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52" name="Rectangle 55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53" name="Rectangle 55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543" name="Group 542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44" name="Group 543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48" name="Rectangle 54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49" name="Rectangle 54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45" name="Group 544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46" name="Rectangle 545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47" name="Rectangle 546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527" name="Group 526"/>
                        <p:cNvGrpSpPr/>
                        <p:nvPr/>
                      </p:nvGrpSpPr>
                      <p:grpSpPr>
                        <a:xfrm>
                          <a:off x="5114925" y="2676758"/>
                          <a:ext cx="3048000" cy="1505416"/>
                          <a:chOff x="5114925" y="1171342"/>
                          <a:chExt cx="3048000" cy="1505416"/>
                        </a:xfrm>
                      </p:grpSpPr>
                      <p:grpSp>
                        <p:nvGrpSpPr>
                          <p:cNvPr id="528" name="Group 527"/>
                          <p:cNvGrpSpPr/>
                          <p:nvPr/>
                        </p:nvGrpSpPr>
                        <p:grpSpPr>
                          <a:xfrm>
                            <a:off x="5114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36" name="Group 535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40" name="Rectangle 539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41" name="Rectangle 540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37" name="Group 536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38" name="Rectangle 537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39" name="Rectangle 538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529" name="Group 528"/>
                          <p:cNvGrpSpPr/>
                          <p:nvPr/>
                        </p:nvGrpSpPr>
                        <p:grpSpPr>
                          <a:xfrm>
                            <a:off x="6638925" y="1171342"/>
                            <a:ext cx="1524000" cy="1505416"/>
                            <a:chOff x="5114925" y="1171342"/>
                            <a:chExt cx="1524000" cy="1505416"/>
                          </a:xfrm>
                        </p:grpSpPr>
                        <p:grpSp>
                          <p:nvGrpSpPr>
                            <p:cNvPr id="530" name="Group 529"/>
                            <p:cNvGrpSpPr/>
                            <p:nvPr/>
                          </p:nvGrpSpPr>
                          <p:grpSpPr>
                            <a:xfrm>
                              <a:off x="5114925" y="1171342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34" name="Rectangle 533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35" name="Rectangle 534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  <p:grpSp>
                          <p:nvGrpSpPr>
                            <p:cNvPr id="531" name="Group 530"/>
                            <p:cNvGrpSpPr/>
                            <p:nvPr/>
                          </p:nvGrpSpPr>
                          <p:grpSpPr>
                            <a:xfrm>
                              <a:off x="5114925" y="1924050"/>
                              <a:ext cx="1524000" cy="752708"/>
                              <a:chOff x="5114925" y="1171342"/>
                              <a:chExt cx="1524000" cy="752708"/>
                            </a:xfrm>
                          </p:grpSpPr>
                          <p:sp>
                            <p:nvSpPr>
                              <p:cNvPr id="532" name="Rectangle 531"/>
                              <p:cNvSpPr/>
                              <p:nvPr/>
                            </p:nvSpPr>
                            <p:spPr>
                              <a:xfrm>
                                <a:off x="5114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533" name="Rectangle 532"/>
                              <p:cNvSpPr/>
                              <p:nvPr/>
                            </p:nvSpPr>
                            <p:spPr>
                              <a:xfrm>
                                <a:off x="5876925" y="1171342"/>
                                <a:ext cx="762000" cy="7527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>
                                    <a:alpha val="12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  <p:sp>
            <p:nvSpPr>
              <p:cNvPr id="4" name="Freeform 3"/>
              <p:cNvSpPr/>
              <p:nvPr/>
            </p:nvSpPr>
            <p:spPr>
              <a:xfrm flipV="1">
                <a:off x="974608" y="1404734"/>
                <a:ext cx="2812564" cy="2827182"/>
              </a:xfrm>
              <a:custGeom>
                <a:avLst/>
                <a:gdLst>
                  <a:gd name="connsiteX0" fmla="*/ 118 w 1655062"/>
                  <a:gd name="connsiteY0" fmla="*/ 714882 h 1339296"/>
                  <a:gd name="connsiteX1" fmla="*/ 419218 w 1655062"/>
                  <a:gd name="connsiteY1" fmla="*/ 1286382 h 1339296"/>
                  <a:gd name="connsiteX2" fmla="*/ 1533643 w 1655062"/>
                  <a:gd name="connsiteY2" fmla="*/ 1248282 h 1339296"/>
                  <a:gd name="connsiteX3" fmla="*/ 1552693 w 1655062"/>
                  <a:gd name="connsiteY3" fmla="*/ 705357 h 1339296"/>
                  <a:gd name="connsiteX4" fmla="*/ 885943 w 1655062"/>
                  <a:gd name="connsiteY4" fmla="*/ 686307 h 1339296"/>
                  <a:gd name="connsiteX5" fmla="*/ 1009768 w 1655062"/>
                  <a:gd name="connsiteY5" fmla="*/ 410082 h 1339296"/>
                  <a:gd name="connsiteX6" fmla="*/ 819268 w 1655062"/>
                  <a:gd name="connsiteY6" fmla="*/ 507 h 1339296"/>
                  <a:gd name="connsiteX7" fmla="*/ 381118 w 1655062"/>
                  <a:gd name="connsiteY7" fmla="*/ 333882 h 1339296"/>
                  <a:gd name="connsiteX8" fmla="*/ 118 w 1655062"/>
                  <a:gd name="connsiteY8" fmla="*/ 714882 h 133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5062" h="1339296">
                    <a:moveTo>
                      <a:pt x="118" y="714882"/>
                    </a:moveTo>
                    <a:cubicBezTo>
                      <a:pt x="6468" y="873632"/>
                      <a:pt x="163631" y="1197482"/>
                      <a:pt x="419218" y="1286382"/>
                    </a:cubicBezTo>
                    <a:cubicBezTo>
                      <a:pt x="674806" y="1375282"/>
                      <a:pt x="1344731" y="1345119"/>
                      <a:pt x="1533643" y="1248282"/>
                    </a:cubicBezTo>
                    <a:cubicBezTo>
                      <a:pt x="1722555" y="1151445"/>
                      <a:pt x="1660643" y="799019"/>
                      <a:pt x="1552693" y="705357"/>
                    </a:cubicBezTo>
                    <a:cubicBezTo>
                      <a:pt x="1444743" y="611695"/>
                      <a:pt x="976430" y="735519"/>
                      <a:pt x="885943" y="686307"/>
                    </a:cubicBezTo>
                    <a:cubicBezTo>
                      <a:pt x="795456" y="637095"/>
                      <a:pt x="1020880" y="524382"/>
                      <a:pt x="1009768" y="410082"/>
                    </a:cubicBezTo>
                    <a:cubicBezTo>
                      <a:pt x="998656" y="295782"/>
                      <a:pt x="924043" y="13207"/>
                      <a:pt x="819268" y="507"/>
                    </a:cubicBezTo>
                    <a:cubicBezTo>
                      <a:pt x="714493" y="-12193"/>
                      <a:pt x="517643" y="216407"/>
                      <a:pt x="381118" y="333882"/>
                    </a:cubicBezTo>
                    <a:cubicBezTo>
                      <a:pt x="244593" y="451357"/>
                      <a:pt x="-6232" y="556132"/>
                      <a:pt x="118" y="714882"/>
                    </a:cubicBezTo>
                    <a:close/>
                  </a:path>
                </a:pathLst>
              </a:custGeom>
              <a:solidFill>
                <a:schemeClr val="bg1">
                  <a:alpha val="8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2380890" y="2043857"/>
                <a:ext cx="207591" cy="19361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6" name="TextBox 775"/>
              <p:cNvSpPr txBox="1"/>
              <p:nvPr/>
            </p:nvSpPr>
            <p:spPr>
              <a:xfrm>
                <a:off x="2511010" y="1656623"/>
                <a:ext cx="760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smtClean="0">
                    <a:latin typeface="Symbol" panose="05050102010706020507" pitchFamily="18" charset="2"/>
                    <a:cs typeface="Arial" panose="020B0604020202020204" pitchFamily="34" charset="0"/>
                  </a:rPr>
                  <a:t>r</a:t>
                </a:r>
                <a:r>
                  <a:rPr lang="en-GB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GB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x,y</a:t>
                </a:r>
                <a:r>
                  <a:rPr lang="en-GB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78" name="Straight Arrow Connector 777"/>
              <p:cNvCxnSpPr/>
              <p:nvPr/>
            </p:nvCxnSpPr>
            <p:spPr>
              <a:xfrm>
                <a:off x="1125117" y="1159497"/>
                <a:ext cx="242081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9" name="TextBox 778"/>
              <p:cNvSpPr txBox="1"/>
              <p:nvPr/>
            </p:nvSpPr>
            <p:spPr>
              <a:xfrm>
                <a:off x="3547978" y="97713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80" name="Straight Arrow Connector 779"/>
              <p:cNvCxnSpPr/>
              <p:nvPr/>
            </p:nvCxnSpPr>
            <p:spPr>
              <a:xfrm rot="5400000">
                <a:off x="-563968" y="2682980"/>
                <a:ext cx="242081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1" name="TextBox 780"/>
              <p:cNvSpPr txBox="1"/>
              <p:nvPr/>
            </p:nvSpPr>
            <p:spPr>
              <a:xfrm>
                <a:off x="441363" y="3909068"/>
                <a:ext cx="470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3" name="Group 782"/>
            <p:cNvGrpSpPr/>
            <p:nvPr/>
          </p:nvGrpSpPr>
          <p:grpSpPr>
            <a:xfrm>
              <a:off x="4529622" y="1298485"/>
              <a:ext cx="5868143" cy="3330843"/>
              <a:chOff x="1125569" y="1162048"/>
              <a:chExt cx="5175469" cy="2640497"/>
            </a:xfrm>
          </p:grpSpPr>
          <p:sp>
            <p:nvSpPr>
              <p:cNvPr id="784" name="Rectangle 783"/>
              <p:cNvSpPr/>
              <p:nvPr/>
            </p:nvSpPr>
            <p:spPr>
              <a:xfrm>
                <a:off x="2040999" y="2087850"/>
                <a:ext cx="2062992" cy="521071"/>
              </a:xfrm>
              <a:prstGeom prst="rect">
                <a:avLst/>
              </a:prstGeom>
              <a:solidFill>
                <a:schemeClr val="bg2">
                  <a:lumMod val="75000"/>
                  <a:alpha val="49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2040999" y="2237276"/>
                <a:ext cx="2062992" cy="373514"/>
              </a:xfrm>
              <a:prstGeom prst="rect">
                <a:avLst/>
              </a:prstGeom>
              <a:solidFill>
                <a:schemeClr val="bg2">
                  <a:lumMod val="75000"/>
                  <a:alpha val="49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86" name="Group 785"/>
              <p:cNvGrpSpPr/>
              <p:nvPr/>
            </p:nvGrpSpPr>
            <p:grpSpPr>
              <a:xfrm>
                <a:off x="1605556" y="1162048"/>
                <a:ext cx="4684486" cy="1937892"/>
                <a:chOff x="1741714" y="1410771"/>
                <a:chExt cx="4684486" cy="1937892"/>
              </a:xfrm>
            </p:grpSpPr>
            <p:grpSp>
              <p:nvGrpSpPr>
                <p:cNvPr id="801" name="Group 800"/>
                <p:cNvGrpSpPr/>
                <p:nvPr/>
              </p:nvGrpSpPr>
              <p:grpSpPr>
                <a:xfrm>
                  <a:off x="1741714" y="1410771"/>
                  <a:ext cx="4684486" cy="737342"/>
                  <a:chOff x="1741714" y="1773977"/>
                  <a:chExt cx="3126811" cy="374137"/>
                </a:xfrm>
              </p:grpSpPr>
              <p:cxnSp>
                <p:nvCxnSpPr>
                  <p:cNvPr id="804" name="Straight Connector 803"/>
                  <p:cNvCxnSpPr/>
                  <p:nvPr/>
                </p:nvCxnSpPr>
                <p:spPr>
                  <a:xfrm flipV="1">
                    <a:off x="1741714" y="2146299"/>
                    <a:ext cx="3126811" cy="1815"/>
                  </a:xfrm>
                  <a:prstGeom prst="line">
                    <a:avLst/>
                  </a:prstGeom>
                  <a:ln cap="rnd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5" name="Rectangle 804"/>
                  <p:cNvSpPr/>
                  <p:nvPr/>
                </p:nvSpPr>
                <p:spPr>
                  <a:xfrm>
                    <a:off x="1924050" y="1773977"/>
                    <a:ext cx="82420" cy="37232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802" name="Straight Arrow Connector 801"/>
                <p:cNvCxnSpPr/>
                <p:nvPr/>
              </p:nvCxnSpPr>
              <p:spPr>
                <a:xfrm>
                  <a:off x="2189057" y="2937363"/>
                  <a:ext cx="190589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3" name="TextBox 802"/>
                <p:cNvSpPr txBox="1"/>
                <p:nvPr/>
              </p:nvSpPr>
              <p:spPr>
                <a:xfrm>
                  <a:off x="3046183" y="2933885"/>
                  <a:ext cx="356557" cy="414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GB" sz="2800" i="1" baseline="-25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:endParaRPr lang="en-GB" sz="2800" i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87" name="Straight Connector 786"/>
              <p:cNvCxnSpPr/>
              <p:nvPr/>
            </p:nvCxnSpPr>
            <p:spPr>
              <a:xfrm flipV="1">
                <a:off x="1616552" y="2604395"/>
                <a:ext cx="4684486" cy="3577"/>
              </a:xfrm>
              <a:prstGeom prst="line">
                <a:avLst/>
              </a:prstGeom>
              <a:ln cap="rnd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8" name="Rectangle 787"/>
              <p:cNvSpPr/>
              <p:nvPr/>
            </p:nvSpPr>
            <p:spPr>
              <a:xfrm>
                <a:off x="4326903" y="1187777"/>
                <a:ext cx="1740522" cy="7080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9" name="TextBox 788"/>
              <p:cNvSpPr txBox="1"/>
              <p:nvPr/>
            </p:nvSpPr>
            <p:spPr>
              <a:xfrm>
                <a:off x="4576985" y="1354565"/>
                <a:ext cx="1300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Acquisition</a:t>
                </a: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0" name="TextBox 789"/>
              <p:cNvSpPr txBox="1"/>
              <p:nvPr/>
            </p:nvSpPr>
            <p:spPr>
              <a:xfrm>
                <a:off x="1125569" y="1281356"/>
                <a:ext cx="705761" cy="512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RF</a:t>
                </a:r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1" name="TextBox 790"/>
              <p:cNvSpPr txBox="1"/>
              <p:nvPr/>
            </p:nvSpPr>
            <p:spPr>
              <a:xfrm>
                <a:off x="1164847" y="2008789"/>
                <a:ext cx="615279" cy="512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GB" sz="36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GB" sz="36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92" name="Straight Connector 791"/>
              <p:cNvCxnSpPr/>
              <p:nvPr/>
            </p:nvCxnSpPr>
            <p:spPr>
              <a:xfrm flipV="1">
                <a:off x="1608695" y="3284699"/>
                <a:ext cx="4684486" cy="3577"/>
              </a:xfrm>
              <a:prstGeom prst="line">
                <a:avLst/>
              </a:prstGeom>
              <a:ln cap="rnd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93" name="TextBox 792"/>
              <p:cNvSpPr txBox="1"/>
              <p:nvPr/>
            </p:nvSpPr>
            <p:spPr>
              <a:xfrm>
                <a:off x="1156990" y="2689092"/>
                <a:ext cx="615279" cy="512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GB" sz="36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GB" sz="36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2044139" y="2354049"/>
                <a:ext cx="2062992" cy="239062"/>
              </a:xfrm>
              <a:prstGeom prst="rect">
                <a:avLst/>
              </a:prstGeom>
              <a:solidFill>
                <a:schemeClr val="bg2">
                  <a:lumMod val="50000"/>
                  <a:alpha val="49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4227050" y="2895706"/>
                <a:ext cx="1900373" cy="388993"/>
              </a:xfrm>
              <a:prstGeom prst="rect">
                <a:avLst/>
              </a:prstGeom>
              <a:solidFill>
                <a:schemeClr val="bg2">
                  <a:lumMod val="50000"/>
                  <a:alpha val="49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96" name="Straight Arrow Connector 795"/>
              <p:cNvCxnSpPr/>
              <p:nvPr/>
            </p:nvCxnSpPr>
            <p:spPr>
              <a:xfrm>
                <a:off x="4274215" y="3431590"/>
                <a:ext cx="1164560" cy="21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7" name="TextBox 796"/>
              <p:cNvSpPr txBox="1"/>
              <p:nvPr/>
            </p:nvSpPr>
            <p:spPr>
              <a:xfrm>
                <a:off x="4688440" y="3387767"/>
                <a:ext cx="356557" cy="414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GB" sz="2800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GB" sz="2800" i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8" name="TextBox 797"/>
              <p:cNvSpPr txBox="1"/>
              <p:nvPr/>
            </p:nvSpPr>
            <p:spPr>
              <a:xfrm>
                <a:off x="4123617" y="2329723"/>
                <a:ext cx="2632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GB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9" name="TextBox 798"/>
              <p:cNvSpPr txBox="1"/>
              <p:nvPr/>
            </p:nvSpPr>
            <p:spPr>
              <a:xfrm>
                <a:off x="4118849" y="2158273"/>
                <a:ext cx="2632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GB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0" name="TextBox 799"/>
              <p:cNvSpPr txBox="1"/>
              <p:nvPr/>
            </p:nvSpPr>
            <p:spPr>
              <a:xfrm>
                <a:off x="4111059" y="1975666"/>
                <a:ext cx="2632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GB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7" name="TextBox 806"/>
            <p:cNvSpPr txBox="1"/>
            <p:nvPr/>
          </p:nvSpPr>
          <p:spPr>
            <a:xfrm>
              <a:off x="-45115" y="775043"/>
              <a:ext cx="8691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GB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TextBox 807"/>
            <p:cNvSpPr txBox="1"/>
            <p:nvPr/>
          </p:nvSpPr>
          <p:spPr>
            <a:xfrm>
              <a:off x="4171247" y="783289"/>
              <a:ext cx="8691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en-GB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127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83585" y="1169056"/>
            <a:ext cx="10943784" cy="4204216"/>
            <a:chOff x="-283585" y="1169056"/>
            <a:chExt cx="10943784" cy="4204216"/>
          </a:xfrm>
        </p:grpSpPr>
        <p:grpSp>
          <p:nvGrpSpPr>
            <p:cNvPr id="69" name="Group 68"/>
            <p:cNvGrpSpPr/>
            <p:nvPr/>
          </p:nvGrpSpPr>
          <p:grpSpPr>
            <a:xfrm>
              <a:off x="5628180" y="1169056"/>
              <a:ext cx="5032019" cy="4204216"/>
              <a:chOff x="5942619" y="1205984"/>
              <a:chExt cx="5032019" cy="4204216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942619" y="1386502"/>
                <a:ext cx="5032019" cy="4023698"/>
                <a:chOff x="5942619" y="1386502"/>
                <a:chExt cx="5032019" cy="4023698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6290152" y="2123074"/>
                  <a:ext cx="4684486" cy="3577"/>
                </a:xfrm>
                <a:prstGeom prst="line">
                  <a:avLst/>
                </a:prstGeom>
                <a:ln cap="rnd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6285384" y="1515359"/>
                  <a:ext cx="9048" cy="1070021"/>
                </a:xfrm>
                <a:prstGeom prst="line">
                  <a:avLst/>
                </a:prstGeom>
                <a:ln cap="rnd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6285384" y="3423322"/>
                  <a:ext cx="4684486" cy="3577"/>
                </a:xfrm>
                <a:prstGeom prst="line">
                  <a:avLst/>
                </a:prstGeom>
                <a:ln cap="rnd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6280616" y="2815607"/>
                  <a:ext cx="9048" cy="1070021"/>
                </a:xfrm>
                <a:prstGeom prst="line">
                  <a:avLst/>
                </a:prstGeom>
                <a:ln cap="rnd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6289664" y="4714583"/>
                  <a:ext cx="4684486" cy="3577"/>
                </a:xfrm>
                <a:prstGeom prst="line">
                  <a:avLst/>
                </a:prstGeom>
                <a:ln cap="rnd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6284896" y="4106868"/>
                  <a:ext cx="9048" cy="1070021"/>
                </a:xfrm>
                <a:prstGeom prst="line">
                  <a:avLst/>
                </a:prstGeom>
                <a:ln cap="rnd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1" name="Freeform 50"/>
                <p:cNvSpPr/>
                <p:nvPr/>
              </p:nvSpPr>
              <p:spPr>
                <a:xfrm>
                  <a:off x="6311900" y="1689084"/>
                  <a:ext cx="2311400" cy="838216"/>
                </a:xfrm>
                <a:custGeom>
                  <a:avLst/>
                  <a:gdLst>
                    <a:gd name="connsiteX0" fmla="*/ 0 w 2311400"/>
                    <a:gd name="connsiteY0" fmla="*/ 12716 h 838216"/>
                    <a:gd name="connsiteX1" fmla="*/ 330200 w 2311400"/>
                    <a:gd name="connsiteY1" fmla="*/ 838216 h 838216"/>
                    <a:gd name="connsiteX2" fmla="*/ 647700 w 2311400"/>
                    <a:gd name="connsiteY2" fmla="*/ 12716 h 838216"/>
                    <a:gd name="connsiteX3" fmla="*/ 990600 w 2311400"/>
                    <a:gd name="connsiteY3" fmla="*/ 825516 h 838216"/>
                    <a:gd name="connsiteX4" fmla="*/ 1295400 w 2311400"/>
                    <a:gd name="connsiteY4" fmla="*/ 16 h 838216"/>
                    <a:gd name="connsiteX5" fmla="*/ 1651000 w 2311400"/>
                    <a:gd name="connsiteY5" fmla="*/ 800116 h 838216"/>
                    <a:gd name="connsiteX6" fmla="*/ 1955800 w 2311400"/>
                    <a:gd name="connsiteY6" fmla="*/ 12716 h 838216"/>
                    <a:gd name="connsiteX7" fmla="*/ 2311400 w 2311400"/>
                    <a:gd name="connsiteY7" fmla="*/ 825516 h 83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11400" h="838216">
                      <a:moveTo>
                        <a:pt x="0" y="12716"/>
                      </a:moveTo>
                      <a:cubicBezTo>
                        <a:pt x="111125" y="425466"/>
                        <a:pt x="222250" y="838216"/>
                        <a:pt x="330200" y="838216"/>
                      </a:cubicBezTo>
                      <a:cubicBezTo>
                        <a:pt x="438150" y="838216"/>
                        <a:pt x="537633" y="14833"/>
                        <a:pt x="647700" y="12716"/>
                      </a:cubicBezTo>
                      <a:cubicBezTo>
                        <a:pt x="757767" y="10599"/>
                        <a:pt x="882650" y="827633"/>
                        <a:pt x="990600" y="825516"/>
                      </a:cubicBezTo>
                      <a:cubicBezTo>
                        <a:pt x="1098550" y="823399"/>
                        <a:pt x="1185333" y="4249"/>
                        <a:pt x="1295400" y="16"/>
                      </a:cubicBezTo>
                      <a:cubicBezTo>
                        <a:pt x="1405467" y="-4217"/>
                        <a:pt x="1540933" y="797999"/>
                        <a:pt x="1651000" y="800116"/>
                      </a:cubicBezTo>
                      <a:cubicBezTo>
                        <a:pt x="1761067" y="802233"/>
                        <a:pt x="1845733" y="8483"/>
                        <a:pt x="1955800" y="12716"/>
                      </a:cubicBezTo>
                      <a:cubicBezTo>
                        <a:pt x="2065867" y="16949"/>
                        <a:pt x="2188633" y="421232"/>
                        <a:pt x="2311400" y="825516"/>
                      </a:cubicBezTo>
                    </a:path>
                  </a:pathLst>
                </a:custGeom>
                <a:noFill/>
                <a:ln w="38100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" name="Freeform 51"/>
                <p:cNvSpPr/>
                <p:nvPr/>
              </p:nvSpPr>
              <p:spPr>
                <a:xfrm>
                  <a:off x="8616950" y="1689070"/>
                  <a:ext cx="2279650" cy="830108"/>
                </a:xfrm>
                <a:custGeom>
                  <a:avLst/>
                  <a:gdLst>
                    <a:gd name="connsiteX0" fmla="*/ 0 w 2279650"/>
                    <a:gd name="connsiteY0" fmla="*/ 825530 h 830108"/>
                    <a:gd name="connsiteX1" fmla="*/ 869950 w 2279650"/>
                    <a:gd name="connsiteY1" fmla="*/ 30 h 830108"/>
                    <a:gd name="connsiteX2" fmla="*/ 1847850 w 2279650"/>
                    <a:gd name="connsiteY2" fmla="*/ 793780 h 830108"/>
                    <a:gd name="connsiteX3" fmla="*/ 2279650 w 2279650"/>
                    <a:gd name="connsiteY3" fmla="*/ 622330 h 830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9650" h="830108">
                      <a:moveTo>
                        <a:pt x="0" y="825530"/>
                      </a:moveTo>
                      <a:cubicBezTo>
                        <a:pt x="280987" y="415426"/>
                        <a:pt x="561975" y="5322"/>
                        <a:pt x="869950" y="30"/>
                      </a:cubicBezTo>
                      <a:cubicBezTo>
                        <a:pt x="1177925" y="-5262"/>
                        <a:pt x="1612900" y="690063"/>
                        <a:pt x="1847850" y="793780"/>
                      </a:cubicBezTo>
                      <a:cubicBezTo>
                        <a:pt x="2082800" y="897497"/>
                        <a:pt x="2181225" y="759913"/>
                        <a:pt x="2279650" y="622330"/>
                      </a:cubicBezTo>
                    </a:path>
                  </a:pathLst>
                </a:custGeom>
                <a:noFill/>
                <a:ln w="38100" cap="rnd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6292850" y="2959100"/>
                  <a:ext cx="2347918" cy="1016650"/>
                </a:xfrm>
                <a:custGeom>
                  <a:avLst/>
                  <a:gdLst>
                    <a:gd name="connsiteX0" fmla="*/ 0 w 2393950"/>
                    <a:gd name="connsiteY0" fmla="*/ 0 h 1016650"/>
                    <a:gd name="connsiteX1" fmla="*/ 527050 w 2393950"/>
                    <a:gd name="connsiteY1" fmla="*/ 908050 h 1016650"/>
                    <a:gd name="connsiteX2" fmla="*/ 1174750 w 2393950"/>
                    <a:gd name="connsiteY2" fmla="*/ 31750 h 1016650"/>
                    <a:gd name="connsiteX3" fmla="*/ 1905000 w 2393950"/>
                    <a:gd name="connsiteY3" fmla="*/ 971550 h 1016650"/>
                    <a:gd name="connsiteX4" fmla="*/ 2393950 w 2393950"/>
                    <a:gd name="connsiteY4" fmla="*/ 781050 h 101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93950" h="1016650">
                      <a:moveTo>
                        <a:pt x="0" y="0"/>
                      </a:moveTo>
                      <a:cubicBezTo>
                        <a:pt x="165629" y="451379"/>
                        <a:pt x="331258" y="902758"/>
                        <a:pt x="527050" y="908050"/>
                      </a:cubicBezTo>
                      <a:cubicBezTo>
                        <a:pt x="722842" y="913342"/>
                        <a:pt x="945092" y="21167"/>
                        <a:pt x="1174750" y="31750"/>
                      </a:cubicBezTo>
                      <a:cubicBezTo>
                        <a:pt x="1404408" y="42333"/>
                        <a:pt x="1701800" y="846667"/>
                        <a:pt x="1905000" y="971550"/>
                      </a:cubicBezTo>
                      <a:cubicBezTo>
                        <a:pt x="2108200" y="1096433"/>
                        <a:pt x="2251075" y="938741"/>
                        <a:pt x="2393950" y="781050"/>
                      </a:cubicBezTo>
                    </a:path>
                  </a:pathLst>
                </a:custGeom>
                <a:noFill/>
                <a:ln w="38100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Freeform 54"/>
                <p:cNvSpPr/>
                <p:nvPr/>
              </p:nvSpPr>
              <p:spPr>
                <a:xfrm>
                  <a:off x="8636006" y="3017801"/>
                  <a:ext cx="2166932" cy="1038978"/>
                </a:xfrm>
                <a:custGeom>
                  <a:avLst/>
                  <a:gdLst>
                    <a:gd name="connsiteX0" fmla="*/ 0 w 2139950"/>
                    <a:gd name="connsiteY0" fmla="*/ 727113 h 1038978"/>
                    <a:gd name="connsiteX1" fmla="*/ 673100 w 2139950"/>
                    <a:gd name="connsiteY1" fmla="*/ 3213 h 1038978"/>
                    <a:gd name="connsiteX2" fmla="*/ 1670050 w 2139950"/>
                    <a:gd name="connsiteY2" fmla="*/ 981113 h 1038978"/>
                    <a:gd name="connsiteX3" fmla="*/ 2139950 w 2139950"/>
                    <a:gd name="connsiteY3" fmla="*/ 841413 h 1038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950" h="1038978">
                      <a:moveTo>
                        <a:pt x="0" y="727113"/>
                      </a:moveTo>
                      <a:cubicBezTo>
                        <a:pt x="197379" y="343996"/>
                        <a:pt x="394758" y="-39120"/>
                        <a:pt x="673100" y="3213"/>
                      </a:cubicBezTo>
                      <a:cubicBezTo>
                        <a:pt x="951442" y="45546"/>
                        <a:pt x="1425575" y="841413"/>
                        <a:pt x="1670050" y="981113"/>
                      </a:cubicBezTo>
                      <a:cubicBezTo>
                        <a:pt x="1914525" y="1120813"/>
                        <a:pt x="2027237" y="981113"/>
                        <a:pt x="2139950" y="841413"/>
                      </a:cubicBezTo>
                    </a:path>
                  </a:pathLst>
                </a:custGeom>
                <a:noFill/>
                <a:ln w="38100" cap="rnd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6287679" y="4242062"/>
                  <a:ext cx="2348327" cy="1002902"/>
                </a:xfrm>
                <a:custGeom>
                  <a:avLst/>
                  <a:gdLst>
                    <a:gd name="connsiteX0" fmla="*/ 0 w 2469823"/>
                    <a:gd name="connsiteY0" fmla="*/ 0 h 1002902"/>
                    <a:gd name="connsiteX1" fmla="*/ 1065229 w 2469823"/>
                    <a:gd name="connsiteY1" fmla="*/ 320511 h 1002902"/>
                    <a:gd name="connsiteX2" fmla="*/ 1951349 w 2469823"/>
                    <a:gd name="connsiteY2" fmla="*/ 961534 h 1002902"/>
                    <a:gd name="connsiteX3" fmla="*/ 2469823 w 2469823"/>
                    <a:gd name="connsiteY3" fmla="*/ 886119 h 1002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9823" h="1002902">
                      <a:moveTo>
                        <a:pt x="0" y="0"/>
                      </a:moveTo>
                      <a:cubicBezTo>
                        <a:pt x="370002" y="80127"/>
                        <a:pt x="740004" y="160255"/>
                        <a:pt x="1065229" y="320511"/>
                      </a:cubicBezTo>
                      <a:cubicBezTo>
                        <a:pt x="1390454" y="480767"/>
                        <a:pt x="1717250" y="867266"/>
                        <a:pt x="1951349" y="961534"/>
                      </a:cubicBezTo>
                      <a:cubicBezTo>
                        <a:pt x="2185448" y="1055802"/>
                        <a:pt x="2327635" y="970960"/>
                        <a:pt x="2469823" y="886119"/>
                      </a:cubicBezTo>
                    </a:path>
                  </a:pathLst>
                </a:custGeom>
                <a:noFill/>
                <a:ln w="38100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8636006" y="4343989"/>
                  <a:ext cx="2195392" cy="774766"/>
                </a:xfrm>
                <a:custGeom>
                  <a:avLst/>
                  <a:gdLst>
                    <a:gd name="connsiteX0" fmla="*/ 0 w 2064470"/>
                    <a:gd name="connsiteY0" fmla="*/ 774766 h 774766"/>
                    <a:gd name="connsiteX1" fmla="*/ 895546 w 2064470"/>
                    <a:gd name="connsiteY1" fmla="*/ 1768 h 774766"/>
                    <a:gd name="connsiteX2" fmla="*/ 2064470 w 2064470"/>
                    <a:gd name="connsiteY2" fmla="*/ 605083 h 77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64470" h="774766">
                      <a:moveTo>
                        <a:pt x="0" y="774766"/>
                      </a:moveTo>
                      <a:cubicBezTo>
                        <a:pt x="275734" y="402407"/>
                        <a:pt x="551468" y="30048"/>
                        <a:pt x="895546" y="1768"/>
                      </a:cubicBezTo>
                      <a:cubicBezTo>
                        <a:pt x="1239624" y="-26513"/>
                        <a:pt x="1652047" y="289285"/>
                        <a:pt x="2064470" y="605083"/>
                      </a:cubicBezTo>
                    </a:path>
                  </a:pathLst>
                </a:custGeom>
                <a:noFill/>
                <a:ln w="38100" cap="rnd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8616950" y="1386502"/>
                  <a:ext cx="23818" cy="40236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/>
                <p:cNvSpPr txBox="1"/>
                <p:nvPr/>
              </p:nvSpPr>
              <p:spPr>
                <a:xfrm>
                  <a:off x="5958731" y="1543640"/>
                  <a:ext cx="3273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GB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5942619" y="2844773"/>
                  <a:ext cx="3273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GB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960301" y="4156431"/>
                  <a:ext cx="3273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en-GB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7006166" y="1212272"/>
                <a:ext cx="1197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i="1" dirty="0" smtClean="0">
                    <a:latin typeface="Symbol" panose="05050102010706020507" pitchFamily="18" charset="2"/>
                    <a:cs typeface="Arial" panose="020B0604020202020204" pitchFamily="34" charset="0"/>
                  </a:rPr>
                  <a:t>w</a:t>
                </a:r>
                <a:r>
                  <a:rPr lang="en-GB" sz="24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GB" sz="2400" i="1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g</a:t>
                </a:r>
                <a:r>
                  <a:rPr lang="en-GB" sz="2400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GB" sz="2400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GB" sz="2400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GB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420089" y="1205984"/>
                <a:ext cx="1197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i="1" dirty="0" smtClean="0">
                    <a:latin typeface="Symbol" panose="05050102010706020507" pitchFamily="18" charset="2"/>
                    <a:cs typeface="Arial" panose="020B0604020202020204" pitchFamily="34" charset="0"/>
                  </a:rPr>
                  <a:t>w</a:t>
                </a:r>
                <a:r>
                  <a:rPr lang="en-GB" sz="24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GB" sz="2400" i="1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g</a:t>
                </a:r>
                <a:r>
                  <a:rPr lang="en-GB" sz="2400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GB" sz="2400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GB" sz="2400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GB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-283585" y="1914823"/>
              <a:ext cx="5791943" cy="3330843"/>
              <a:chOff x="1192775" y="1162048"/>
              <a:chExt cx="5108263" cy="264049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040999" y="2087850"/>
                <a:ext cx="2062992" cy="521071"/>
              </a:xfrm>
              <a:prstGeom prst="rect">
                <a:avLst/>
              </a:prstGeom>
              <a:solidFill>
                <a:schemeClr val="bg2">
                  <a:lumMod val="75000"/>
                  <a:alpha val="49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040999" y="2237276"/>
                <a:ext cx="2062992" cy="373514"/>
              </a:xfrm>
              <a:prstGeom prst="rect">
                <a:avLst/>
              </a:prstGeom>
              <a:solidFill>
                <a:schemeClr val="bg2">
                  <a:lumMod val="75000"/>
                  <a:alpha val="49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605556" y="1162048"/>
                <a:ext cx="4684486" cy="1937892"/>
                <a:chOff x="1741714" y="1410771"/>
                <a:chExt cx="4684486" cy="1937892"/>
              </a:xfrm>
            </p:grpSpPr>
            <p:grpSp>
              <p:nvGrpSpPr>
                <p:cNvPr id="82" name="Group 81"/>
                <p:cNvGrpSpPr/>
                <p:nvPr/>
              </p:nvGrpSpPr>
              <p:grpSpPr>
                <a:xfrm>
                  <a:off x="1741714" y="1410771"/>
                  <a:ext cx="4684486" cy="737342"/>
                  <a:chOff x="1741714" y="1773977"/>
                  <a:chExt cx="3126811" cy="374137"/>
                </a:xfrm>
              </p:grpSpPr>
              <p:cxnSp>
                <p:nvCxnSpPr>
                  <p:cNvPr id="85" name="Straight Connector 84"/>
                  <p:cNvCxnSpPr/>
                  <p:nvPr/>
                </p:nvCxnSpPr>
                <p:spPr>
                  <a:xfrm flipV="1">
                    <a:off x="1741714" y="2146299"/>
                    <a:ext cx="3126811" cy="1815"/>
                  </a:xfrm>
                  <a:prstGeom prst="line">
                    <a:avLst/>
                  </a:prstGeom>
                  <a:ln cap="rnd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Rectangle 85"/>
                  <p:cNvSpPr/>
                  <p:nvPr/>
                </p:nvSpPr>
                <p:spPr>
                  <a:xfrm>
                    <a:off x="1924050" y="1773977"/>
                    <a:ext cx="82420" cy="37232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2189057" y="2937363"/>
                  <a:ext cx="190589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3046183" y="2933885"/>
                  <a:ext cx="356557" cy="414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GB" sz="2800" i="1" baseline="-25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:endParaRPr lang="en-GB" sz="2800" i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60" name="Straight Connector 59"/>
              <p:cNvCxnSpPr/>
              <p:nvPr/>
            </p:nvCxnSpPr>
            <p:spPr>
              <a:xfrm flipV="1">
                <a:off x="1616552" y="2604395"/>
                <a:ext cx="4684486" cy="3577"/>
              </a:xfrm>
              <a:prstGeom prst="line">
                <a:avLst/>
              </a:prstGeom>
              <a:ln cap="rnd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Rectangle 65"/>
              <p:cNvSpPr/>
              <p:nvPr/>
            </p:nvSpPr>
            <p:spPr>
              <a:xfrm>
                <a:off x="4326903" y="1187777"/>
                <a:ext cx="1740522" cy="7080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576985" y="1354565"/>
                <a:ext cx="1300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Acquisition</a:t>
                </a: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92775" y="1422305"/>
                <a:ext cx="705761" cy="512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RF</a:t>
                </a:r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232053" y="2149738"/>
                <a:ext cx="615279" cy="512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GB" sz="36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GB" sz="36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 flipV="1">
                <a:off x="1608695" y="3284699"/>
                <a:ext cx="4684486" cy="3577"/>
              </a:xfrm>
              <a:prstGeom prst="line">
                <a:avLst/>
              </a:prstGeom>
              <a:ln cap="rnd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TextBox 73"/>
              <p:cNvSpPr txBox="1"/>
              <p:nvPr/>
            </p:nvSpPr>
            <p:spPr>
              <a:xfrm>
                <a:off x="1224196" y="2830042"/>
                <a:ext cx="615279" cy="512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GB" sz="3600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GB" sz="36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44139" y="2354049"/>
                <a:ext cx="2062992" cy="239062"/>
              </a:xfrm>
              <a:prstGeom prst="rect">
                <a:avLst/>
              </a:prstGeom>
              <a:solidFill>
                <a:schemeClr val="bg2">
                  <a:lumMod val="50000"/>
                  <a:alpha val="49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227050" y="2895706"/>
                <a:ext cx="1900373" cy="388993"/>
              </a:xfrm>
              <a:prstGeom prst="rect">
                <a:avLst/>
              </a:prstGeom>
              <a:solidFill>
                <a:schemeClr val="bg2">
                  <a:lumMod val="50000"/>
                  <a:alpha val="49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4274215" y="3431590"/>
                <a:ext cx="1164560" cy="21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4688440" y="3387767"/>
                <a:ext cx="356557" cy="414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GB" sz="2800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GB" sz="2800" i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123617" y="2329723"/>
                <a:ext cx="2632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GB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118849" y="2158273"/>
                <a:ext cx="2632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GB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111059" y="1975666"/>
                <a:ext cx="2632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GB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1709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2" name="Group 3081"/>
          <p:cNvGrpSpPr/>
          <p:nvPr/>
        </p:nvGrpSpPr>
        <p:grpSpPr>
          <a:xfrm>
            <a:off x="392616" y="1190245"/>
            <a:ext cx="6330083" cy="4190733"/>
            <a:chOff x="392616" y="1190245"/>
            <a:chExt cx="6330083" cy="4190733"/>
          </a:xfrm>
        </p:grpSpPr>
        <p:grpSp>
          <p:nvGrpSpPr>
            <p:cNvPr id="49" name="Group 48"/>
            <p:cNvGrpSpPr/>
            <p:nvPr/>
          </p:nvGrpSpPr>
          <p:grpSpPr>
            <a:xfrm>
              <a:off x="832237" y="1374317"/>
              <a:ext cx="2529556" cy="4006661"/>
              <a:chOff x="4339008" y="1025525"/>
              <a:chExt cx="2529556" cy="400666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39008" y="1025525"/>
                <a:ext cx="2529556" cy="2900051"/>
                <a:chOff x="4339008" y="1025525"/>
                <a:chExt cx="2529556" cy="290005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4339008" y="2528790"/>
                  <a:ext cx="2529556" cy="1396786"/>
                  <a:chOff x="897308" y="860639"/>
                  <a:chExt cx="2529556" cy="1396786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 flipV="1">
                    <a:off x="897308" y="1777525"/>
                    <a:ext cx="2529556" cy="854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1981200" y="923925"/>
                    <a:ext cx="9899" cy="106537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1019175" y="1276350"/>
                    <a:ext cx="2038350" cy="98107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478510" y="860639"/>
                    <a:ext cx="4844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i="1" dirty="0" err="1" smtClean="0">
                        <a:latin typeface="Symbol" panose="05050102010706020507" pitchFamily="18" charset="2"/>
                        <a:cs typeface="Arial" panose="020B0604020202020204" pitchFamily="34" charset="0"/>
                      </a:rPr>
                      <a:t>Dw</a:t>
                    </a:r>
                    <a:endParaRPr lang="en-GB" i="1" baseline="-25000" dirty="0">
                      <a:latin typeface="Symbol" panose="05050102010706020507" pitchFamily="18" charset="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3126782" y="1766887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i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x</a:t>
                    </a:r>
                    <a:endParaRPr lang="en-GB" i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547943" y="936839"/>
                    <a:ext cx="5357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i="1" dirty="0" err="1" smtClean="0">
                        <a:latin typeface="Symbol" panose="05050102010706020507" pitchFamily="18" charset="2"/>
                        <a:cs typeface="Arial" panose="020B0604020202020204" pitchFamily="34" charset="0"/>
                      </a:rPr>
                      <a:t>g</a:t>
                    </a:r>
                    <a:r>
                      <a:rPr lang="en-GB" i="1" dirty="0" err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</a:t>
                    </a:r>
                    <a:r>
                      <a:rPr lang="en-GB" i="1" baseline="-25000" dirty="0" err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x</a:t>
                    </a:r>
                    <a:endParaRPr lang="en-GB" i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4339008" y="1025525"/>
                  <a:ext cx="2529556" cy="1333500"/>
                  <a:chOff x="897308" y="923925"/>
                  <a:chExt cx="2529556" cy="1333500"/>
                </a:xfrm>
              </p:grpSpPr>
              <p:cxnSp>
                <p:nvCxnSpPr>
                  <p:cNvPr id="7" name="Straight Arrow Connector 6"/>
                  <p:cNvCxnSpPr/>
                  <p:nvPr/>
                </p:nvCxnSpPr>
                <p:spPr>
                  <a:xfrm flipV="1">
                    <a:off x="897308" y="1777525"/>
                    <a:ext cx="2529556" cy="854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/>
                  <p:cNvCxnSpPr/>
                  <p:nvPr/>
                </p:nvCxnSpPr>
                <p:spPr>
                  <a:xfrm flipH="1" flipV="1">
                    <a:off x="1981200" y="923925"/>
                    <a:ext cx="9899" cy="106537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/>
                  <p:cNvCxnSpPr/>
                  <p:nvPr/>
                </p:nvCxnSpPr>
                <p:spPr>
                  <a:xfrm flipV="1">
                    <a:off x="1019175" y="1276350"/>
                    <a:ext cx="2038350" cy="98107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1249910" y="936839"/>
                    <a:ext cx="73129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i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r>
                      <a:rPr lang="en-GB" i="1" baseline="-25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z</a:t>
                    </a:r>
                    <a:r>
                      <a:rPr lang="en-GB" i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-B</a:t>
                    </a:r>
                    <a:r>
                      <a:rPr lang="en-GB" i="1" baseline="-25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GB" i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3126782" y="1766887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i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x</a:t>
                    </a:r>
                    <a:endParaRPr lang="en-GB" i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547943" y="936839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i="1" dirty="0" err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</a:t>
                    </a:r>
                    <a:r>
                      <a:rPr lang="en-GB" i="1" baseline="-25000" dirty="0" err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x</a:t>
                    </a:r>
                    <a:endParaRPr lang="en-GB" i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4691610" y="4242928"/>
                <a:ext cx="2124616" cy="789258"/>
                <a:chOff x="2452691" y="4110721"/>
                <a:chExt cx="4926685" cy="891828"/>
              </a:xfrm>
            </p:grpSpPr>
            <p:sp>
              <p:nvSpPr>
                <p:cNvPr id="23" name="Can 22"/>
                <p:cNvSpPr/>
                <p:nvPr/>
              </p:nvSpPr>
              <p:spPr>
                <a:xfrm rot="16200000">
                  <a:off x="5846392" y="3469565"/>
                  <a:ext cx="889000" cy="2176968"/>
                </a:xfrm>
                <a:prstGeom prst="can">
                  <a:avLst>
                    <a:gd name="adj" fmla="val 53571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Can 23"/>
                <p:cNvSpPr/>
                <p:nvPr/>
              </p:nvSpPr>
              <p:spPr>
                <a:xfrm rot="16200000">
                  <a:off x="4987870" y="3705303"/>
                  <a:ext cx="889000" cy="1699835"/>
                </a:xfrm>
                <a:prstGeom prst="can">
                  <a:avLst>
                    <a:gd name="adj" fmla="val 5000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Can 19"/>
                <p:cNvSpPr/>
                <p:nvPr/>
              </p:nvSpPr>
              <p:spPr>
                <a:xfrm rot="16200000">
                  <a:off x="3607598" y="2957682"/>
                  <a:ext cx="889000" cy="3198813"/>
                </a:xfrm>
                <a:prstGeom prst="can">
                  <a:avLst>
                    <a:gd name="adj" fmla="val 53571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5915025" y="3234531"/>
                <a:ext cx="493" cy="100589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6148388" y="3124764"/>
                <a:ext cx="5252" cy="11156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407019" y="3112737"/>
                <a:ext cx="740131" cy="250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432799" y="3234531"/>
                <a:ext cx="48222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651084" y="4070038"/>
                <a:ext cx="252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6153640" y="4070038"/>
                <a:ext cx="252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5848548" y="373208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d</a:t>
                </a:r>
                <a:r>
                  <a:rPr lang="en-GB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083" y="1190245"/>
              <a:ext cx="2629616" cy="1687337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4011238" y="131274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RF pulse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078" name="Group 3077"/>
            <p:cNvGrpSpPr/>
            <p:nvPr/>
          </p:nvGrpSpPr>
          <p:grpSpPr>
            <a:xfrm>
              <a:off x="4477138" y="3292157"/>
              <a:ext cx="1767295" cy="1174298"/>
              <a:chOff x="4413638" y="3273107"/>
              <a:chExt cx="1767295" cy="1174298"/>
            </a:xfrm>
          </p:grpSpPr>
          <p:grpSp>
            <p:nvGrpSpPr>
              <p:cNvPr id="3075" name="Group 3074"/>
              <p:cNvGrpSpPr/>
              <p:nvPr/>
            </p:nvGrpSpPr>
            <p:grpSpPr>
              <a:xfrm>
                <a:off x="4413638" y="3275490"/>
                <a:ext cx="410000" cy="1171915"/>
                <a:chOff x="4143375" y="3656146"/>
                <a:chExt cx="474877" cy="811079"/>
              </a:xfrm>
            </p:grpSpPr>
            <p:sp>
              <p:nvSpPr>
                <p:cNvPr id="55" name="Freeform 54"/>
                <p:cNvSpPr/>
                <p:nvPr/>
              </p:nvSpPr>
              <p:spPr>
                <a:xfrm>
                  <a:off x="4143375" y="4048125"/>
                  <a:ext cx="238125" cy="419100"/>
                </a:xfrm>
                <a:custGeom>
                  <a:avLst/>
                  <a:gdLst>
                    <a:gd name="connsiteX0" fmla="*/ 0 w 238125"/>
                    <a:gd name="connsiteY0" fmla="*/ 419100 h 419100"/>
                    <a:gd name="connsiteX1" fmla="*/ 187325 w 238125"/>
                    <a:gd name="connsiteY1" fmla="*/ 333375 h 419100"/>
                    <a:gd name="connsiteX2" fmla="*/ 238125 w 238125"/>
                    <a:gd name="connsiteY2" fmla="*/ 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25" h="419100">
                      <a:moveTo>
                        <a:pt x="0" y="419100"/>
                      </a:moveTo>
                      <a:cubicBezTo>
                        <a:pt x="73819" y="411162"/>
                        <a:pt x="147638" y="403225"/>
                        <a:pt x="187325" y="333375"/>
                      </a:cubicBezTo>
                      <a:cubicBezTo>
                        <a:pt x="227012" y="263525"/>
                        <a:pt x="232568" y="131762"/>
                        <a:pt x="238125" y="0"/>
                      </a:cubicBezTo>
                    </a:path>
                  </a:pathLst>
                </a:custGeom>
                <a:no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 flipH="1" flipV="1">
                  <a:off x="4380127" y="3656146"/>
                  <a:ext cx="238125" cy="419100"/>
                </a:xfrm>
                <a:custGeom>
                  <a:avLst/>
                  <a:gdLst>
                    <a:gd name="connsiteX0" fmla="*/ 0 w 238125"/>
                    <a:gd name="connsiteY0" fmla="*/ 419100 h 419100"/>
                    <a:gd name="connsiteX1" fmla="*/ 187325 w 238125"/>
                    <a:gd name="connsiteY1" fmla="*/ 333375 h 419100"/>
                    <a:gd name="connsiteX2" fmla="*/ 238125 w 238125"/>
                    <a:gd name="connsiteY2" fmla="*/ 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25" h="419100">
                      <a:moveTo>
                        <a:pt x="0" y="419100"/>
                      </a:moveTo>
                      <a:cubicBezTo>
                        <a:pt x="73819" y="411162"/>
                        <a:pt x="147638" y="403225"/>
                        <a:pt x="187325" y="333375"/>
                      </a:cubicBezTo>
                      <a:cubicBezTo>
                        <a:pt x="227012" y="263525"/>
                        <a:pt x="232568" y="131762"/>
                        <a:pt x="238125" y="0"/>
                      </a:cubicBezTo>
                    </a:path>
                  </a:pathLst>
                </a:custGeom>
                <a:no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3072" name="Straight Connector 3071"/>
              <p:cNvCxnSpPr>
                <a:stCxn id="57" idx="0"/>
                <a:endCxn id="69" idx="0"/>
              </p:cNvCxnSpPr>
              <p:nvPr/>
            </p:nvCxnSpPr>
            <p:spPr>
              <a:xfrm flipV="1">
                <a:off x="4823638" y="3273107"/>
                <a:ext cx="947295" cy="2383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67"/>
              <p:cNvGrpSpPr/>
              <p:nvPr/>
            </p:nvGrpSpPr>
            <p:grpSpPr>
              <a:xfrm flipV="1">
                <a:off x="5770933" y="3273107"/>
                <a:ext cx="410000" cy="1171915"/>
                <a:chOff x="4143375" y="3656146"/>
                <a:chExt cx="474877" cy="811079"/>
              </a:xfrm>
            </p:grpSpPr>
            <p:sp>
              <p:nvSpPr>
                <p:cNvPr id="69" name="Freeform 68"/>
                <p:cNvSpPr/>
                <p:nvPr/>
              </p:nvSpPr>
              <p:spPr>
                <a:xfrm>
                  <a:off x="4143375" y="4048125"/>
                  <a:ext cx="238125" cy="419100"/>
                </a:xfrm>
                <a:custGeom>
                  <a:avLst/>
                  <a:gdLst>
                    <a:gd name="connsiteX0" fmla="*/ 0 w 238125"/>
                    <a:gd name="connsiteY0" fmla="*/ 419100 h 419100"/>
                    <a:gd name="connsiteX1" fmla="*/ 187325 w 238125"/>
                    <a:gd name="connsiteY1" fmla="*/ 333375 h 419100"/>
                    <a:gd name="connsiteX2" fmla="*/ 238125 w 238125"/>
                    <a:gd name="connsiteY2" fmla="*/ 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25" h="419100">
                      <a:moveTo>
                        <a:pt x="0" y="419100"/>
                      </a:moveTo>
                      <a:cubicBezTo>
                        <a:pt x="73819" y="411162"/>
                        <a:pt x="147638" y="403225"/>
                        <a:pt x="187325" y="333375"/>
                      </a:cubicBezTo>
                      <a:cubicBezTo>
                        <a:pt x="227012" y="263525"/>
                        <a:pt x="232568" y="131762"/>
                        <a:pt x="238125" y="0"/>
                      </a:cubicBezTo>
                    </a:path>
                  </a:pathLst>
                </a:custGeom>
                <a:no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0" name="Freeform 69"/>
                <p:cNvSpPr/>
                <p:nvPr/>
              </p:nvSpPr>
              <p:spPr>
                <a:xfrm flipH="1" flipV="1">
                  <a:off x="4380127" y="3656146"/>
                  <a:ext cx="238125" cy="419100"/>
                </a:xfrm>
                <a:custGeom>
                  <a:avLst/>
                  <a:gdLst>
                    <a:gd name="connsiteX0" fmla="*/ 0 w 238125"/>
                    <a:gd name="connsiteY0" fmla="*/ 419100 h 419100"/>
                    <a:gd name="connsiteX1" fmla="*/ 187325 w 238125"/>
                    <a:gd name="connsiteY1" fmla="*/ 333375 h 419100"/>
                    <a:gd name="connsiteX2" fmla="*/ 238125 w 238125"/>
                    <a:gd name="connsiteY2" fmla="*/ 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25" h="419100">
                      <a:moveTo>
                        <a:pt x="0" y="419100"/>
                      </a:moveTo>
                      <a:cubicBezTo>
                        <a:pt x="73819" y="411162"/>
                        <a:pt x="147638" y="403225"/>
                        <a:pt x="187325" y="333375"/>
                      </a:cubicBezTo>
                      <a:cubicBezTo>
                        <a:pt x="227012" y="263525"/>
                        <a:pt x="232568" y="131762"/>
                        <a:pt x="238125" y="0"/>
                      </a:cubicBezTo>
                    </a:path>
                  </a:pathLst>
                </a:custGeom>
                <a:noFill/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079" name="Rectangle 3078"/>
            <p:cNvSpPr/>
            <p:nvPr/>
          </p:nvSpPr>
          <p:spPr>
            <a:xfrm>
              <a:off x="5600700" y="3292157"/>
              <a:ext cx="120650" cy="1171915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248422" y="4482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endParaRPr lang="en-GB" i="1" dirty="0">
                <a:latin typeface="Symbol" panose="05050102010706020507" pitchFamily="18" charset="2"/>
                <a:cs typeface="Arial" panose="020B0604020202020204" pitchFamily="34" charset="0"/>
              </a:endParaRPr>
            </a:p>
          </p:txBody>
        </p:sp>
        <p:sp>
          <p:nvSpPr>
            <p:cNvPr id="3080" name="Arc 3079"/>
            <p:cNvSpPr/>
            <p:nvPr/>
          </p:nvSpPr>
          <p:spPr>
            <a:xfrm>
              <a:off x="5133840" y="2894489"/>
              <a:ext cx="587510" cy="704850"/>
            </a:xfrm>
            <a:prstGeom prst="arc">
              <a:avLst/>
            </a:prstGeom>
            <a:ln w="3492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4054619" y="4470017"/>
              <a:ext cx="2529556" cy="85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81" name="TextBox 3080"/>
            <p:cNvSpPr txBox="1"/>
            <p:nvPr/>
          </p:nvSpPr>
          <p:spPr>
            <a:xfrm>
              <a:off x="392616" y="1279509"/>
              <a:ext cx="7312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GB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70049" y="1290182"/>
              <a:ext cx="7312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en-GB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731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917669" y="1397145"/>
            <a:ext cx="6857429" cy="4621909"/>
            <a:chOff x="701611" y="228221"/>
            <a:chExt cx="6857429" cy="46219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458" y="228221"/>
              <a:ext cx="1393317" cy="894045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1009650" y="952500"/>
              <a:ext cx="6549390" cy="762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009650" y="1981200"/>
              <a:ext cx="6549390" cy="762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1272540" y="1584960"/>
              <a:ext cx="1645920" cy="396240"/>
            </a:xfrm>
            <a:custGeom>
              <a:avLst/>
              <a:gdLst>
                <a:gd name="connsiteX0" fmla="*/ 0 w 1645920"/>
                <a:gd name="connsiteY0" fmla="*/ 396240 h 396240"/>
                <a:gd name="connsiteX1" fmla="*/ 137160 w 1645920"/>
                <a:gd name="connsiteY1" fmla="*/ 0 h 396240"/>
                <a:gd name="connsiteX2" fmla="*/ 1493520 w 1645920"/>
                <a:gd name="connsiteY2" fmla="*/ 0 h 396240"/>
                <a:gd name="connsiteX3" fmla="*/ 1645920 w 1645920"/>
                <a:gd name="connsiteY3" fmla="*/ 3962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920" h="396240">
                  <a:moveTo>
                    <a:pt x="0" y="396240"/>
                  </a:moveTo>
                  <a:lnTo>
                    <a:pt x="137160" y="0"/>
                  </a:lnTo>
                  <a:lnTo>
                    <a:pt x="1493520" y="0"/>
                  </a:lnTo>
                  <a:lnTo>
                    <a:pt x="1645920" y="39624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1611" y="56971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RF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9805" y="161760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GB" baseline="-25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GB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009650" y="2773680"/>
              <a:ext cx="6549390" cy="762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>
              <a:off x="2918460" y="2385060"/>
              <a:ext cx="1645920" cy="396240"/>
            </a:xfrm>
            <a:custGeom>
              <a:avLst/>
              <a:gdLst>
                <a:gd name="connsiteX0" fmla="*/ 0 w 1645920"/>
                <a:gd name="connsiteY0" fmla="*/ 396240 h 396240"/>
                <a:gd name="connsiteX1" fmla="*/ 137160 w 1645920"/>
                <a:gd name="connsiteY1" fmla="*/ 0 h 396240"/>
                <a:gd name="connsiteX2" fmla="*/ 1493520 w 1645920"/>
                <a:gd name="connsiteY2" fmla="*/ 0 h 396240"/>
                <a:gd name="connsiteX3" fmla="*/ 1645920 w 1645920"/>
                <a:gd name="connsiteY3" fmla="*/ 3962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920" h="396240">
                  <a:moveTo>
                    <a:pt x="0" y="396240"/>
                  </a:moveTo>
                  <a:lnTo>
                    <a:pt x="137160" y="0"/>
                  </a:lnTo>
                  <a:lnTo>
                    <a:pt x="1493520" y="0"/>
                  </a:lnTo>
                  <a:lnTo>
                    <a:pt x="1645920" y="39624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656" y="238317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GB" baseline="-25000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f</a:t>
              </a:r>
              <a:endParaRPr lang="en-GB" baseline="-25000" dirty="0">
                <a:latin typeface="Symbol" panose="05050102010706020507" pitchFamily="18" charset="2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998220" y="3675380"/>
              <a:ext cx="6549390" cy="762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4519996" y="3286760"/>
              <a:ext cx="2955460" cy="396240"/>
            </a:xfrm>
            <a:custGeom>
              <a:avLst/>
              <a:gdLst>
                <a:gd name="connsiteX0" fmla="*/ 0 w 1645920"/>
                <a:gd name="connsiteY0" fmla="*/ 396240 h 396240"/>
                <a:gd name="connsiteX1" fmla="*/ 137160 w 1645920"/>
                <a:gd name="connsiteY1" fmla="*/ 0 h 396240"/>
                <a:gd name="connsiteX2" fmla="*/ 1493520 w 1645920"/>
                <a:gd name="connsiteY2" fmla="*/ 0 h 396240"/>
                <a:gd name="connsiteX3" fmla="*/ 1645920 w 1645920"/>
                <a:gd name="connsiteY3" fmla="*/ 3962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920" h="396240">
                  <a:moveTo>
                    <a:pt x="0" y="396240"/>
                  </a:moveTo>
                  <a:lnTo>
                    <a:pt x="137160" y="0"/>
                  </a:lnTo>
                  <a:lnTo>
                    <a:pt x="1493520" y="0"/>
                  </a:lnTo>
                  <a:lnTo>
                    <a:pt x="1645920" y="39624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4090" y="3329969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GB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endParaRPr lang="en-GB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009650" y="4380230"/>
              <a:ext cx="6549390" cy="762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38640" y="401089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Signal</a:t>
              </a:r>
              <a:endParaRPr lang="en-GB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648200" y="3783330"/>
              <a:ext cx="2038350" cy="1066800"/>
            </a:xfrm>
            <a:custGeom>
              <a:avLst/>
              <a:gdLst>
                <a:gd name="connsiteX0" fmla="*/ 0 w 3790950"/>
                <a:gd name="connsiteY0" fmla="*/ 0 h 1753566"/>
                <a:gd name="connsiteX1" fmla="*/ 546100 w 3790950"/>
                <a:gd name="connsiteY1" fmla="*/ 1752600 h 1753566"/>
                <a:gd name="connsiteX2" fmla="*/ 838200 w 3790950"/>
                <a:gd name="connsiteY2" fmla="*/ 266700 h 1753566"/>
                <a:gd name="connsiteX3" fmla="*/ 1231900 w 3790950"/>
                <a:gd name="connsiteY3" fmla="*/ 1593850 h 1753566"/>
                <a:gd name="connsiteX4" fmla="*/ 1504950 w 3790950"/>
                <a:gd name="connsiteY4" fmla="*/ 469900 h 1753566"/>
                <a:gd name="connsiteX5" fmla="*/ 1828800 w 3790950"/>
                <a:gd name="connsiteY5" fmla="*/ 1384300 h 1753566"/>
                <a:gd name="connsiteX6" fmla="*/ 2051050 w 3790950"/>
                <a:gd name="connsiteY6" fmla="*/ 603250 h 1753566"/>
                <a:gd name="connsiteX7" fmla="*/ 2317750 w 3790950"/>
                <a:gd name="connsiteY7" fmla="*/ 1276350 h 1753566"/>
                <a:gd name="connsiteX8" fmla="*/ 2508250 w 3790950"/>
                <a:gd name="connsiteY8" fmla="*/ 730250 h 1753566"/>
                <a:gd name="connsiteX9" fmla="*/ 2787650 w 3790950"/>
                <a:gd name="connsiteY9" fmla="*/ 1219200 h 1753566"/>
                <a:gd name="connsiteX10" fmla="*/ 2940050 w 3790950"/>
                <a:gd name="connsiteY10" fmla="*/ 793750 h 1753566"/>
                <a:gd name="connsiteX11" fmla="*/ 3194050 w 3790950"/>
                <a:gd name="connsiteY11" fmla="*/ 1162050 h 1753566"/>
                <a:gd name="connsiteX12" fmla="*/ 3346450 w 3790950"/>
                <a:gd name="connsiteY12" fmla="*/ 831850 h 1753566"/>
                <a:gd name="connsiteX13" fmla="*/ 3517900 w 3790950"/>
                <a:gd name="connsiteY13" fmla="*/ 1117600 h 1753566"/>
                <a:gd name="connsiteX14" fmla="*/ 3638550 w 3790950"/>
                <a:gd name="connsiteY14" fmla="*/ 920750 h 1753566"/>
                <a:gd name="connsiteX15" fmla="*/ 3790950 w 3790950"/>
                <a:gd name="connsiteY15" fmla="*/ 1060450 h 175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90950" h="1753566">
                  <a:moveTo>
                    <a:pt x="0" y="0"/>
                  </a:moveTo>
                  <a:cubicBezTo>
                    <a:pt x="203200" y="854075"/>
                    <a:pt x="406400" y="1708150"/>
                    <a:pt x="546100" y="1752600"/>
                  </a:cubicBezTo>
                  <a:cubicBezTo>
                    <a:pt x="685800" y="1797050"/>
                    <a:pt x="723900" y="293158"/>
                    <a:pt x="838200" y="266700"/>
                  </a:cubicBezTo>
                  <a:cubicBezTo>
                    <a:pt x="952500" y="240242"/>
                    <a:pt x="1120775" y="1559983"/>
                    <a:pt x="1231900" y="1593850"/>
                  </a:cubicBezTo>
                  <a:cubicBezTo>
                    <a:pt x="1343025" y="1627717"/>
                    <a:pt x="1405467" y="504825"/>
                    <a:pt x="1504950" y="469900"/>
                  </a:cubicBezTo>
                  <a:cubicBezTo>
                    <a:pt x="1604433" y="434975"/>
                    <a:pt x="1737783" y="1362075"/>
                    <a:pt x="1828800" y="1384300"/>
                  </a:cubicBezTo>
                  <a:cubicBezTo>
                    <a:pt x="1919817" y="1406525"/>
                    <a:pt x="1969558" y="621242"/>
                    <a:pt x="2051050" y="603250"/>
                  </a:cubicBezTo>
                  <a:cubicBezTo>
                    <a:pt x="2132542" y="585258"/>
                    <a:pt x="2241550" y="1255183"/>
                    <a:pt x="2317750" y="1276350"/>
                  </a:cubicBezTo>
                  <a:cubicBezTo>
                    <a:pt x="2393950" y="1297517"/>
                    <a:pt x="2429933" y="739775"/>
                    <a:pt x="2508250" y="730250"/>
                  </a:cubicBezTo>
                  <a:cubicBezTo>
                    <a:pt x="2586567" y="720725"/>
                    <a:pt x="2715683" y="1208617"/>
                    <a:pt x="2787650" y="1219200"/>
                  </a:cubicBezTo>
                  <a:cubicBezTo>
                    <a:pt x="2859617" y="1229783"/>
                    <a:pt x="2872317" y="803275"/>
                    <a:pt x="2940050" y="793750"/>
                  </a:cubicBezTo>
                  <a:cubicBezTo>
                    <a:pt x="3007783" y="784225"/>
                    <a:pt x="3126317" y="1155700"/>
                    <a:pt x="3194050" y="1162050"/>
                  </a:cubicBezTo>
                  <a:cubicBezTo>
                    <a:pt x="3261783" y="1168400"/>
                    <a:pt x="3292475" y="839258"/>
                    <a:pt x="3346450" y="831850"/>
                  </a:cubicBezTo>
                  <a:cubicBezTo>
                    <a:pt x="3400425" y="824442"/>
                    <a:pt x="3469217" y="1102783"/>
                    <a:pt x="3517900" y="1117600"/>
                  </a:cubicBezTo>
                  <a:cubicBezTo>
                    <a:pt x="3566583" y="1132417"/>
                    <a:pt x="3593042" y="930275"/>
                    <a:pt x="3638550" y="920750"/>
                  </a:cubicBezTo>
                  <a:cubicBezTo>
                    <a:pt x="3684058" y="911225"/>
                    <a:pt x="3763433" y="1037167"/>
                    <a:pt x="3790950" y="1060450"/>
                  </a:cubicBezTo>
                </a:path>
              </a:pathLst>
            </a:custGeom>
            <a:noFill/>
            <a:ln w="22225" cap="rnd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0395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981200" y="1633103"/>
            <a:ext cx="8779675" cy="2876446"/>
            <a:chOff x="1981200" y="1633103"/>
            <a:chExt cx="8779675" cy="2876446"/>
          </a:xfrm>
        </p:grpSpPr>
        <p:grpSp>
          <p:nvGrpSpPr>
            <p:cNvPr id="2" name="Group 1"/>
            <p:cNvGrpSpPr/>
            <p:nvPr/>
          </p:nvGrpSpPr>
          <p:grpSpPr>
            <a:xfrm>
              <a:off x="1981200" y="1633103"/>
              <a:ext cx="8779675" cy="2876446"/>
              <a:chOff x="1981200" y="1633103"/>
              <a:chExt cx="8779675" cy="287644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95681" y="1948446"/>
                <a:ext cx="5047384" cy="1831479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>
              <a:xfrm flipV="1">
                <a:off x="1981200" y="1633103"/>
                <a:ext cx="0" cy="2321170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110116" y="3924774"/>
                <a:ext cx="27767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B(z)= </a:t>
                </a:r>
                <a:r>
                  <a:rPr lang="en-US" sz="32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3200" b="1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32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+ </a:t>
                </a:r>
                <a:r>
                  <a:rPr lang="en-US" sz="320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3200" b="1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320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en-US" sz="32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rot="5400000" flipH="1" flipV="1">
                <a:off x="9200320" y="2897218"/>
                <a:ext cx="2096765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 flipH="1" flipV="1">
                <a:off x="10146215" y="2828639"/>
                <a:ext cx="0" cy="18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 rot="5400000" flipH="1" flipV="1">
                <a:off x="10223388" y="2635609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Symbol" panose="05050102010706020507" pitchFamily="18" charset="2"/>
                  </a:rPr>
                  <a:t>w</a:t>
                </a:r>
                <a:r>
                  <a:rPr lang="en-US" sz="2800" baseline="-25000" dirty="0">
                    <a:latin typeface="Symbol" panose="05050102010706020507" pitchFamily="18" charset="2"/>
                  </a:rPr>
                  <a:t>0</a:t>
                </a:r>
              </a:p>
            </p:txBody>
          </p:sp>
          <p:sp>
            <p:nvSpPr>
              <p:cNvPr id="33" name="Freeform 32"/>
              <p:cNvSpPr/>
              <p:nvPr/>
            </p:nvSpPr>
            <p:spPr>
              <a:xfrm rot="5400000" flipH="1" flipV="1">
                <a:off x="9367583" y="2934173"/>
                <a:ext cx="851755" cy="888388"/>
              </a:xfrm>
              <a:custGeom>
                <a:avLst/>
                <a:gdLst>
                  <a:gd name="connsiteX0" fmla="*/ 0 w 1012873"/>
                  <a:gd name="connsiteY0" fmla="*/ 1056324 h 1056324"/>
                  <a:gd name="connsiteX1" fmla="*/ 56270 w 1012873"/>
                  <a:gd name="connsiteY1" fmla="*/ 521752 h 1056324"/>
                  <a:gd name="connsiteX2" fmla="*/ 337624 w 1012873"/>
                  <a:gd name="connsiteY2" fmla="*/ 184127 h 1056324"/>
                  <a:gd name="connsiteX3" fmla="*/ 618978 w 1012873"/>
                  <a:gd name="connsiteY3" fmla="*/ 43450 h 1056324"/>
                  <a:gd name="connsiteX4" fmla="*/ 914400 w 1012873"/>
                  <a:gd name="connsiteY4" fmla="*/ 1247 h 1056324"/>
                  <a:gd name="connsiteX5" fmla="*/ 1012873 w 1012873"/>
                  <a:gd name="connsiteY5" fmla="*/ 15315 h 1056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2873" h="1056324">
                    <a:moveTo>
                      <a:pt x="0" y="1056324"/>
                    </a:moveTo>
                    <a:cubicBezTo>
                      <a:pt x="-1" y="861721"/>
                      <a:pt x="-1" y="667118"/>
                      <a:pt x="56270" y="521752"/>
                    </a:cubicBezTo>
                    <a:cubicBezTo>
                      <a:pt x="112541" y="376386"/>
                      <a:pt x="243839" y="263844"/>
                      <a:pt x="337624" y="184127"/>
                    </a:cubicBezTo>
                    <a:cubicBezTo>
                      <a:pt x="431409" y="104410"/>
                      <a:pt x="522849" y="73930"/>
                      <a:pt x="618978" y="43450"/>
                    </a:cubicBezTo>
                    <a:cubicBezTo>
                      <a:pt x="715107" y="12970"/>
                      <a:pt x="848751" y="5936"/>
                      <a:pt x="914400" y="1247"/>
                    </a:cubicBezTo>
                    <a:cubicBezTo>
                      <a:pt x="980049" y="-3442"/>
                      <a:pt x="996461" y="5936"/>
                      <a:pt x="1012873" y="15315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 rot="5400000" flipV="1">
                <a:off x="9367583" y="2139907"/>
                <a:ext cx="851755" cy="888388"/>
              </a:xfrm>
              <a:custGeom>
                <a:avLst/>
                <a:gdLst>
                  <a:gd name="connsiteX0" fmla="*/ 0 w 1012873"/>
                  <a:gd name="connsiteY0" fmla="*/ 1056324 h 1056324"/>
                  <a:gd name="connsiteX1" fmla="*/ 56270 w 1012873"/>
                  <a:gd name="connsiteY1" fmla="*/ 521752 h 1056324"/>
                  <a:gd name="connsiteX2" fmla="*/ 337624 w 1012873"/>
                  <a:gd name="connsiteY2" fmla="*/ 184127 h 1056324"/>
                  <a:gd name="connsiteX3" fmla="*/ 618978 w 1012873"/>
                  <a:gd name="connsiteY3" fmla="*/ 43450 h 1056324"/>
                  <a:gd name="connsiteX4" fmla="*/ 914400 w 1012873"/>
                  <a:gd name="connsiteY4" fmla="*/ 1247 h 1056324"/>
                  <a:gd name="connsiteX5" fmla="*/ 1012873 w 1012873"/>
                  <a:gd name="connsiteY5" fmla="*/ 15315 h 1056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2873" h="1056324">
                    <a:moveTo>
                      <a:pt x="0" y="1056324"/>
                    </a:moveTo>
                    <a:cubicBezTo>
                      <a:pt x="-1" y="861721"/>
                      <a:pt x="-1" y="667118"/>
                      <a:pt x="56270" y="521752"/>
                    </a:cubicBezTo>
                    <a:cubicBezTo>
                      <a:pt x="112541" y="376386"/>
                      <a:pt x="243839" y="263844"/>
                      <a:pt x="337624" y="184127"/>
                    </a:cubicBezTo>
                    <a:cubicBezTo>
                      <a:pt x="431409" y="104410"/>
                      <a:pt x="522849" y="73930"/>
                      <a:pt x="618978" y="43450"/>
                    </a:cubicBezTo>
                    <a:cubicBezTo>
                      <a:pt x="715107" y="12970"/>
                      <a:pt x="848751" y="5936"/>
                      <a:pt x="914400" y="1247"/>
                    </a:cubicBezTo>
                    <a:cubicBezTo>
                      <a:pt x="980049" y="-3442"/>
                      <a:pt x="996461" y="5936"/>
                      <a:pt x="1012873" y="15315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>
                <a:off x="7111711" y="2209053"/>
                <a:ext cx="2374755" cy="10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>
              <a:off x="7301572" y="2469661"/>
              <a:ext cx="1961491" cy="10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7438771" y="2832759"/>
              <a:ext cx="1824292" cy="2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7275240" y="3239413"/>
              <a:ext cx="1987823" cy="106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7005976" y="3576195"/>
              <a:ext cx="23432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91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6" y="1349829"/>
            <a:ext cx="9600341" cy="49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3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74398" y="1360920"/>
            <a:ext cx="5441720" cy="2329224"/>
            <a:chOff x="874398" y="1397864"/>
            <a:chExt cx="5441720" cy="2329224"/>
          </a:xfrm>
        </p:grpSpPr>
        <p:sp>
          <p:nvSpPr>
            <p:cNvPr id="27" name="Freeform 26"/>
            <p:cNvSpPr/>
            <p:nvPr/>
          </p:nvSpPr>
          <p:spPr>
            <a:xfrm>
              <a:off x="1041925" y="1397864"/>
              <a:ext cx="5274193" cy="2329224"/>
            </a:xfrm>
            <a:custGeom>
              <a:avLst/>
              <a:gdLst>
                <a:gd name="connsiteX0" fmla="*/ 3602411 w 4519360"/>
                <a:gd name="connsiteY0" fmla="*/ 2760 h 2045657"/>
                <a:gd name="connsiteX1" fmla="*/ 4516811 w 4519360"/>
                <a:gd name="connsiteY1" fmla="*/ 778615 h 2045657"/>
                <a:gd name="connsiteX2" fmla="*/ 3824084 w 4519360"/>
                <a:gd name="connsiteY2" fmla="*/ 1757669 h 2045657"/>
                <a:gd name="connsiteX3" fmla="*/ 2364738 w 4519360"/>
                <a:gd name="connsiteY3" fmla="*/ 1489815 h 2045657"/>
                <a:gd name="connsiteX4" fmla="*/ 656011 w 4519360"/>
                <a:gd name="connsiteY4" fmla="*/ 2043997 h 2045657"/>
                <a:gd name="connsiteX5" fmla="*/ 229 w 4519360"/>
                <a:gd name="connsiteY5" fmla="*/ 1277378 h 2045657"/>
                <a:gd name="connsiteX6" fmla="*/ 711429 w 4519360"/>
                <a:gd name="connsiteY6" fmla="*/ 270615 h 2045657"/>
                <a:gd name="connsiteX7" fmla="*/ 2207720 w 4519360"/>
                <a:gd name="connsiteY7" fmla="*/ 510760 h 2045657"/>
                <a:gd name="connsiteX8" fmla="*/ 3602411 w 4519360"/>
                <a:gd name="connsiteY8" fmla="*/ 2760 h 204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9360" h="2045657">
                  <a:moveTo>
                    <a:pt x="3602411" y="2760"/>
                  </a:moveTo>
                  <a:cubicBezTo>
                    <a:pt x="3987260" y="47403"/>
                    <a:pt x="4479866" y="486130"/>
                    <a:pt x="4516811" y="778615"/>
                  </a:cubicBezTo>
                  <a:cubicBezTo>
                    <a:pt x="4553756" y="1071100"/>
                    <a:pt x="4182763" y="1639136"/>
                    <a:pt x="3824084" y="1757669"/>
                  </a:cubicBezTo>
                  <a:cubicBezTo>
                    <a:pt x="3465405" y="1876202"/>
                    <a:pt x="2892750" y="1442094"/>
                    <a:pt x="2364738" y="1489815"/>
                  </a:cubicBezTo>
                  <a:cubicBezTo>
                    <a:pt x="1836726" y="1537536"/>
                    <a:pt x="1050096" y="2079403"/>
                    <a:pt x="656011" y="2043997"/>
                  </a:cubicBezTo>
                  <a:cubicBezTo>
                    <a:pt x="261926" y="2008591"/>
                    <a:pt x="-9007" y="1572942"/>
                    <a:pt x="229" y="1277378"/>
                  </a:cubicBezTo>
                  <a:cubicBezTo>
                    <a:pt x="9465" y="981814"/>
                    <a:pt x="343514" y="398385"/>
                    <a:pt x="711429" y="270615"/>
                  </a:cubicBezTo>
                  <a:cubicBezTo>
                    <a:pt x="1079344" y="142845"/>
                    <a:pt x="1733587" y="552324"/>
                    <a:pt x="2207720" y="510760"/>
                  </a:cubicBezTo>
                  <a:cubicBezTo>
                    <a:pt x="2681853" y="469196"/>
                    <a:pt x="3217562" y="-41883"/>
                    <a:pt x="3602411" y="2760"/>
                  </a:cubicBezTo>
                  <a:close/>
                </a:path>
              </a:pathLst>
            </a:custGeom>
            <a:pattFill prst="pct2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V="1">
              <a:off x="2116183" y="2255520"/>
              <a:ext cx="17417" cy="644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2029097" y="2525486"/>
              <a:ext cx="174172" cy="1567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rot="10800000" flipV="1">
              <a:off x="5039499" y="2056941"/>
              <a:ext cx="17417" cy="644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952413" y="2326907"/>
              <a:ext cx="174172" cy="1567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4398" y="264978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Helvetica Condensed"/>
                </a:rPr>
                <a:t>nucleus 1</a:t>
              </a:r>
              <a:endParaRPr lang="en-GB" dirty="0">
                <a:latin typeface="Helvetica Condense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44002" y="2009826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Helvetica Condensed"/>
                </a:rPr>
                <a:t>nucleus 2</a:t>
              </a:r>
              <a:endParaRPr lang="en-GB" dirty="0">
                <a:latin typeface="Helvetica Condensed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4664363" y="2009826"/>
              <a:ext cx="9237" cy="46083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559931" y="2255520"/>
              <a:ext cx="9237" cy="46083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641600" y="2326907"/>
              <a:ext cx="194887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2220686" y="2770644"/>
              <a:ext cx="406400" cy="273560"/>
            </a:xfrm>
            <a:custGeom>
              <a:avLst/>
              <a:gdLst>
                <a:gd name="connsiteX0" fmla="*/ 0 w 406400"/>
                <a:gd name="connsiteY0" fmla="*/ 157019 h 273560"/>
                <a:gd name="connsiteX1" fmla="*/ 332509 w 406400"/>
                <a:gd name="connsiteY1" fmla="*/ 267855 h 273560"/>
                <a:gd name="connsiteX2" fmla="*/ 406400 w 406400"/>
                <a:gd name="connsiteY2" fmla="*/ 0 h 27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00" h="273560">
                  <a:moveTo>
                    <a:pt x="0" y="157019"/>
                  </a:moveTo>
                  <a:cubicBezTo>
                    <a:pt x="132388" y="225522"/>
                    <a:pt x="264776" y="294025"/>
                    <a:pt x="332509" y="267855"/>
                  </a:cubicBezTo>
                  <a:cubicBezTo>
                    <a:pt x="400242" y="241685"/>
                    <a:pt x="403321" y="120842"/>
                    <a:pt x="406400" y="0"/>
                  </a:cubicBezTo>
                </a:path>
              </a:pathLst>
            </a:custGeom>
            <a:noFill/>
            <a:ln w="34925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/>
            <p:cNvSpPr/>
            <p:nvPr/>
          </p:nvSpPr>
          <p:spPr>
            <a:xfrm flipH="1">
              <a:off x="4651308" y="2562476"/>
              <a:ext cx="388191" cy="344948"/>
            </a:xfrm>
            <a:custGeom>
              <a:avLst/>
              <a:gdLst>
                <a:gd name="connsiteX0" fmla="*/ 0 w 406400"/>
                <a:gd name="connsiteY0" fmla="*/ 157019 h 273560"/>
                <a:gd name="connsiteX1" fmla="*/ 332509 w 406400"/>
                <a:gd name="connsiteY1" fmla="*/ 267855 h 273560"/>
                <a:gd name="connsiteX2" fmla="*/ 406400 w 406400"/>
                <a:gd name="connsiteY2" fmla="*/ 0 h 27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00" h="273560">
                  <a:moveTo>
                    <a:pt x="0" y="157019"/>
                  </a:moveTo>
                  <a:cubicBezTo>
                    <a:pt x="132388" y="225522"/>
                    <a:pt x="264776" y="294025"/>
                    <a:pt x="332509" y="267855"/>
                  </a:cubicBezTo>
                  <a:cubicBezTo>
                    <a:pt x="400242" y="241685"/>
                    <a:pt x="403321" y="120842"/>
                    <a:pt x="406400" y="0"/>
                  </a:cubicBezTo>
                </a:path>
              </a:pathLst>
            </a:custGeom>
            <a:noFill/>
            <a:ln w="34925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54517" y="3098491"/>
              <a:ext cx="2174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chemeClr val="accent1">
                      <a:lumMod val="75000"/>
                    </a:schemeClr>
                  </a:solidFill>
                  <a:latin typeface="Helvetica Condensed"/>
                </a:rPr>
                <a:t>Fermi contact interaction</a:t>
              </a:r>
              <a:endParaRPr lang="en-GB" sz="1400" dirty="0">
                <a:solidFill>
                  <a:schemeClr val="accent1">
                    <a:lumMod val="75000"/>
                  </a:schemeClr>
                </a:solidFill>
                <a:latin typeface="Helvetica Condense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69762" y="2899954"/>
              <a:ext cx="2146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chemeClr val="accent1">
                      <a:lumMod val="75000"/>
                    </a:schemeClr>
                  </a:solidFill>
                  <a:latin typeface="Helvetica Condensed"/>
                </a:rPr>
                <a:t>Fermi contact interaction</a:t>
              </a:r>
              <a:endParaRPr lang="en-GB" sz="1400" dirty="0">
                <a:solidFill>
                  <a:schemeClr val="accent1">
                    <a:lumMod val="75000"/>
                  </a:schemeClr>
                </a:solidFill>
                <a:latin typeface="Helvetica Condense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5067" y="1964872"/>
              <a:ext cx="1423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latin typeface="Helvetica Condensed"/>
                </a:rPr>
                <a:t>Pauli principle</a:t>
              </a:r>
              <a:endParaRPr lang="en-GB" sz="1400" dirty="0">
                <a:latin typeface="Helvetic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62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27017" y="-633761"/>
            <a:ext cx="10638781" cy="7674113"/>
            <a:chOff x="627017" y="-633761"/>
            <a:chExt cx="10638781" cy="7674113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27017" y="3535680"/>
              <a:ext cx="5312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1158240" y="1715589"/>
              <a:ext cx="409302" cy="182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158240" y="3535680"/>
              <a:ext cx="409302" cy="182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567542" y="1715589"/>
              <a:ext cx="5312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98765" y="95794"/>
              <a:ext cx="409304" cy="1619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2098765" y="1715589"/>
              <a:ext cx="409304" cy="1619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567542" y="5355770"/>
              <a:ext cx="5312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098765" y="3735975"/>
              <a:ext cx="409304" cy="1619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2098765" y="5355770"/>
              <a:ext cx="409304" cy="1619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08069" y="9579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498544" y="333429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508069" y="373434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498544" y="697284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1714500" y="1744164"/>
              <a:ext cx="0" cy="3551736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751860" y="3120613"/>
              <a:ext cx="5565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A</a:t>
              </a:r>
              <a:endParaRPr lang="en-GB" sz="3200" baseline="-25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92387" y="1438226"/>
              <a:ext cx="5469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B</a:t>
              </a:r>
              <a:endParaRPr lang="en-GB" sz="3200" baseline="-250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655854" y="180975"/>
              <a:ext cx="9525" cy="3155990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625225" y="3717905"/>
              <a:ext cx="9525" cy="3155990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90210" y="5094521"/>
              <a:ext cx="5469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B</a:t>
              </a:r>
              <a:endParaRPr lang="en-GB" sz="3200" baseline="-25000" dirty="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4781369" y="-43906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781369" y="683949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781369" y="347145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768669" y="3623854"/>
              <a:ext cx="1816281" cy="0"/>
            </a:xfrm>
            <a:prstGeom prst="line">
              <a:avLst/>
            </a:prstGeom>
            <a:ln w="34925" cap="rnd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324350" y="-43906"/>
              <a:ext cx="444319" cy="139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324350" y="3353980"/>
              <a:ext cx="409304" cy="11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4314825" y="3623854"/>
              <a:ext cx="466544" cy="94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314825" y="6849654"/>
              <a:ext cx="453844" cy="137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789397" y="-633761"/>
              <a:ext cx="10021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err="1" smtClean="0">
                  <a:latin typeface="Symbol" panose="05050102010706020507" pitchFamily="18" charset="2"/>
                </a:rPr>
                <a:t>b</a:t>
              </a:r>
              <a:r>
                <a:rPr lang="en-GB" sz="3200" baseline="-25000" dirty="0" err="1" smtClean="0">
                  <a:latin typeface="Helvetica Condensed"/>
                </a:rPr>
                <a:t>A</a:t>
              </a:r>
              <a:r>
                <a:rPr lang="en-GB" sz="3200" dirty="0" err="1" smtClean="0">
                  <a:latin typeface="Symbol" panose="05050102010706020507" pitchFamily="18" charset="2"/>
                </a:rPr>
                <a:t>b</a:t>
              </a:r>
              <a:r>
                <a:rPr lang="en-GB" sz="3200" baseline="-25000" dirty="0" err="1" smtClean="0">
                  <a:latin typeface="Helvetica Condensed"/>
                </a:rPr>
                <a:t>B</a:t>
              </a:r>
              <a:endParaRPr lang="en-GB" sz="3200" baseline="-25000" dirty="0">
                <a:latin typeface="Helvetica Condensed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02097" y="2858739"/>
              <a:ext cx="10358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err="1" smtClean="0">
                  <a:latin typeface="Symbol" panose="05050102010706020507" pitchFamily="18" charset="2"/>
                </a:rPr>
                <a:t>b</a:t>
              </a:r>
              <a:r>
                <a:rPr lang="en-GB" sz="3200" baseline="-25000" dirty="0" err="1" smtClean="0">
                  <a:latin typeface="Helvetica Condensed"/>
                </a:rPr>
                <a:t>A</a:t>
              </a:r>
              <a:r>
                <a:rPr lang="en-GB" sz="3200" dirty="0" err="1" smtClean="0">
                  <a:latin typeface="Symbol" panose="05050102010706020507" pitchFamily="18" charset="2"/>
                </a:rPr>
                <a:t>a</a:t>
              </a:r>
              <a:r>
                <a:rPr lang="en-GB" sz="3200" baseline="-25000" dirty="0" err="1" smtClean="0">
                  <a:latin typeface="Helvetica Condensed"/>
                </a:rPr>
                <a:t>B</a:t>
              </a:r>
              <a:endParaRPr lang="en-GB" sz="3200" baseline="-25000" dirty="0">
                <a:latin typeface="Helvetica Condensed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71754" y="3628206"/>
              <a:ext cx="10358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err="1" smtClean="0">
                  <a:latin typeface="Symbol" panose="05050102010706020507" pitchFamily="18" charset="2"/>
                </a:rPr>
                <a:t>a</a:t>
              </a:r>
              <a:r>
                <a:rPr lang="en-GB" sz="3200" baseline="-25000" dirty="0" err="1" smtClean="0">
                  <a:latin typeface="Helvetica Condensed"/>
                </a:rPr>
                <a:t>A</a:t>
              </a:r>
              <a:r>
                <a:rPr lang="en-GB" sz="3200" dirty="0" err="1" smtClean="0">
                  <a:latin typeface="Symbol" panose="05050102010706020507" pitchFamily="18" charset="2"/>
                </a:rPr>
                <a:t>b</a:t>
              </a:r>
              <a:r>
                <a:rPr lang="en-GB" sz="3200" baseline="-25000" dirty="0" err="1" smtClean="0">
                  <a:latin typeface="Helvetica Condensed"/>
                </a:rPr>
                <a:t>B</a:t>
              </a:r>
              <a:endParaRPr lang="en-GB" sz="3200" baseline="-25000" dirty="0">
                <a:latin typeface="Helvetica Condensed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809854" y="6257106"/>
              <a:ext cx="10695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 err="1" smtClean="0">
                  <a:latin typeface="Symbol" panose="05050102010706020507" pitchFamily="18" charset="2"/>
                </a:rPr>
                <a:t>a</a:t>
              </a:r>
              <a:r>
                <a:rPr lang="en-GB" sz="3200" baseline="-25000" dirty="0" err="1" smtClean="0">
                  <a:latin typeface="Helvetica Condensed"/>
                </a:rPr>
                <a:t>A</a:t>
              </a:r>
              <a:r>
                <a:rPr lang="en-GB" sz="3200" dirty="0" err="1" smtClean="0">
                  <a:latin typeface="Symbol" panose="05050102010706020507" pitchFamily="18" charset="2"/>
                </a:rPr>
                <a:t>a</a:t>
              </a:r>
              <a:r>
                <a:rPr lang="en-GB" sz="3200" baseline="-25000" dirty="0" err="1" smtClean="0">
                  <a:latin typeface="Helvetica Condensed"/>
                </a:rPr>
                <a:t>B</a:t>
              </a:r>
              <a:endParaRPr lang="en-GB" sz="3200" baseline="-25000" dirty="0">
                <a:latin typeface="Helvetica Condensed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6584950" y="0"/>
              <a:ext cx="0" cy="1809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670092" y="-403800"/>
              <a:ext cx="4129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E</a:t>
              </a:r>
              <a:r>
                <a:rPr lang="en-GB" sz="3200" baseline="-25000" dirty="0" smtClean="0">
                  <a:latin typeface="Symbol" panose="05050102010706020507" pitchFamily="18" charset="2"/>
                </a:rPr>
                <a:t>4</a:t>
              </a:r>
              <a:r>
                <a:rPr lang="en-GB" sz="3200" dirty="0" smtClean="0">
                  <a:latin typeface="Symbol" panose="05050102010706020507" pitchFamily="18" charset="2"/>
                </a:rPr>
                <a:t>=</a:t>
              </a:r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A</a:t>
              </a:r>
              <a:r>
                <a:rPr lang="en-GB" sz="3200" dirty="0" smtClean="0">
                  <a:latin typeface="Helvetica Condensed"/>
                </a:rPr>
                <a:t>/2 + </a:t>
              </a:r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B</a:t>
              </a:r>
              <a:r>
                <a:rPr lang="en-GB" sz="3200" dirty="0" smtClean="0">
                  <a:latin typeface="Helvetica Condensed"/>
                </a:rPr>
                <a:t>/2 +J/4</a:t>
              </a:r>
              <a:endParaRPr lang="en-GB" sz="3200" dirty="0">
                <a:latin typeface="Helvetica Condensed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6584950" y="3243806"/>
              <a:ext cx="0" cy="1809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6584950" y="3653544"/>
              <a:ext cx="0" cy="1809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6584950" y="6858000"/>
              <a:ext cx="0" cy="1809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6773222" y="2879695"/>
              <a:ext cx="4342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E</a:t>
              </a:r>
              <a:r>
                <a:rPr lang="en-GB" sz="3200" baseline="-25000" dirty="0" smtClean="0">
                  <a:latin typeface="Symbol" panose="05050102010706020507" pitchFamily="18" charset="2"/>
                </a:rPr>
                <a:t>3</a:t>
              </a:r>
              <a:r>
                <a:rPr lang="en-GB" sz="3200" dirty="0" smtClean="0">
                  <a:latin typeface="Symbol" panose="05050102010706020507" pitchFamily="18" charset="2"/>
                </a:rPr>
                <a:t>=-</a:t>
              </a:r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A</a:t>
              </a:r>
              <a:r>
                <a:rPr lang="en-GB" sz="3200" dirty="0" smtClean="0">
                  <a:latin typeface="Helvetica Condensed"/>
                </a:rPr>
                <a:t>/2 </a:t>
              </a:r>
              <a:r>
                <a:rPr lang="en-GB" sz="3200" dirty="0">
                  <a:latin typeface="Helvetica Condensed"/>
                </a:rPr>
                <a:t>+ </a:t>
              </a:r>
              <a:r>
                <a:rPr lang="en-GB" sz="3200" dirty="0" err="1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/>
                <a:t>B</a:t>
              </a:r>
              <a:r>
                <a:rPr lang="en-GB" sz="3200" dirty="0">
                  <a:latin typeface="Helvetica Condensed"/>
                </a:rPr>
                <a:t>/2 -J/4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773221" y="3451644"/>
              <a:ext cx="4492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E</a:t>
              </a:r>
              <a:r>
                <a:rPr lang="en-GB" sz="3200" baseline="-25000" dirty="0" smtClean="0">
                  <a:latin typeface="Symbol" panose="05050102010706020507" pitchFamily="18" charset="2"/>
                </a:rPr>
                <a:t>2</a:t>
              </a:r>
              <a:r>
                <a:rPr lang="en-GB" sz="3200" dirty="0" smtClean="0">
                  <a:latin typeface="Symbol" panose="05050102010706020507" pitchFamily="18" charset="2"/>
                </a:rPr>
                <a:t>=-</a:t>
              </a:r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B</a:t>
              </a:r>
              <a:r>
                <a:rPr lang="en-GB" sz="3200" dirty="0" smtClean="0">
                  <a:latin typeface="Helvetica Condensed"/>
                </a:rPr>
                <a:t>/2 </a:t>
              </a:r>
              <a:r>
                <a:rPr lang="en-GB" sz="3200" dirty="0">
                  <a:latin typeface="Helvetica Condensed"/>
                </a:rPr>
                <a:t>+ </a:t>
              </a:r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A</a:t>
              </a:r>
              <a:r>
                <a:rPr lang="en-GB" sz="3200" dirty="0" smtClean="0">
                  <a:latin typeface="Helvetica Condensed"/>
                </a:rPr>
                <a:t>/2 </a:t>
              </a:r>
              <a:r>
                <a:rPr lang="en-GB" sz="3200" dirty="0">
                  <a:latin typeface="Helvetica Condensed"/>
                </a:rPr>
                <a:t>-J/4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70092" y="6455577"/>
              <a:ext cx="43183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Symbol" panose="05050102010706020507" pitchFamily="18" charset="2"/>
                </a:rPr>
                <a:t>E</a:t>
              </a:r>
              <a:r>
                <a:rPr lang="en-GB" sz="3200" baseline="-25000" dirty="0" smtClean="0">
                  <a:latin typeface="Symbol" panose="05050102010706020507" pitchFamily="18" charset="2"/>
                </a:rPr>
                <a:t>1</a:t>
              </a:r>
              <a:r>
                <a:rPr lang="en-GB" sz="3200" dirty="0" smtClean="0">
                  <a:latin typeface="Symbol" panose="05050102010706020507" pitchFamily="18" charset="2"/>
                </a:rPr>
                <a:t>=-</a:t>
              </a:r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A</a:t>
              </a:r>
              <a:r>
                <a:rPr lang="en-GB" sz="3200" dirty="0" smtClean="0">
                  <a:latin typeface="Helvetica Condensed"/>
                </a:rPr>
                <a:t>/2 - </a:t>
              </a:r>
              <a:r>
                <a:rPr lang="en-GB" sz="3200" dirty="0" err="1" smtClean="0">
                  <a:latin typeface="Symbol" panose="05050102010706020507" pitchFamily="18" charset="2"/>
                </a:rPr>
                <a:t>n</a:t>
              </a:r>
              <a:r>
                <a:rPr lang="en-GB" sz="3200" baseline="-25000" dirty="0" err="1" smtClean="0"/>
                <a:t>B</a:t>
              </a:r>
              <a:r>
                <a:rPr lang="en-GB" sz="3200" dirty="0" smtClean="0">
                  <a:latin typeface="Helvetica Condensed"/>
                </a:rPr>
                <a:t>/2 +J/4</a:t>
              </a:r>
              <a:endParaRPr lang="en-GB" sz="3200" dirty="0">
                <a:latin typeface="Helvetica Condensed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5981700" y="0"/>
              <a:ext cx="0" cy="33832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334125" y="-48986"/>
              <a:ext cx="0" cy="36728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6057900" y="3670879"/>
              <a:ext cx="9525" cy="30956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6448425" y="3538400"/>
              <a:ext cx="9525" cy="3247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78" idx="1"/>
            </p:cNvCxnSpPr>
            <p:nvPr/>
          </p:nvCxnSpPr>
          <p:spPr>
            <a:xfrm flipH="1" flipV="1">
              <a:off x="6477869" y="1325817"/>
              <a:ext cx="956393" cy="1244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7434262" y="1076655"/>
              <a:ext cx="3170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FF0000"/>
                  </a:solidFill>
                  <a:latin typeface="Helvetica Condensed"/>
                </a:rPr>
                <a:t>Allowed transitions</a:t>
              </a:r>
              <a:endParaRPr lang="en-GB" sz="2800" dirty="0">
                <a:solidFill>
                  <a:srgbClr val="FF0000"/>
                </a:solidFill>
                <a:latin typeface="Helvetic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82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01428" y="549156"/>
            <a:ext cx="12230785" cy="5612698"/>
            <a:chOff x="101428" y="549156"/>
            <a:chExt cx="12230785" cy="5612698"/>
          </a:xfrm>
        </p:grpSpPr>
        <p:grpSp>
          <p:nvGrpSpPr>
            <p:cNvPr id="11" name="Group 10"/>
            <p:cNvGrpSpPr/>
            <p:nvPr/>
          </p:nvGrpSpPr>
          <p:grpSpPr>
            <a:xfrm>
              <a:off x="101428" y="549156"/>
              <a:ext cx="8215873" cy="5612698"/>
              <a:chOff x="1556263" y="559151"/>
              <a:chExt cx="8215873" cy="561269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6263" y="559151"/>
                <a:ext cx="8215873" cy="5612698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4686300" y="2933700"/>
                <a:ext cx="406400" cy="4318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H="1">
                <a:off x="2755900" y="3365500"/>
                <a:ext cx="1943100" cy="1155700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3505200" y="2413000"/>
                <a:ext cx="914400" cy="5207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4343400" y="1923380"/>
                <a:ext cx="2997200" cy="896020"/>
              </a:xfrm>
              <a:custGeom>
                <a:avLst/>
                <a:gdLst>
                  <a:gd name="connsiteX0" fmla="*/ 0 w 2997200"/>
                  <a:gd name="connsiteY0" fmla="*/ 553120 h 896020"/>
                  <a:gd name="connsiteX1" fmla="*/ 1549400 w 2997200"/>
                  <a:gd name="connsiteY1" fmla="*/ 7020 h 896020"/>
                  <a:gd name="connsiteX2" fmla="*/ 2997200 w 2997200"/>
                  <a:gd name="connsiteY2" fmla="*/ 896020 h 89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97200" h="896020">
                    <a:moveTo>
                      <a:pt x="0" y="553120"/>
                    </a:moveTo>
                    <a:cubicBezTo>
                      <a:pt x="524933" y="251495"/>
                      <a:pt x="1049867" y="-50130"/>
                      <a:pt x="1549400" y="7020"/>
                    </a:cubicBezTo>
                    <a:cubicBezTo>
                      <a:pt x="2048933" y="64170"/>
                      <a:pt x="2523066" y="480095"/>
                      <a:pt x="2997200" y="896020"/>
                    </a:cubicBezTo>
                  </a:path>
                </a:pathLst>
              </a:custGeom>
              <a:noFill/>
              <a:ln w="50800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674981" y="1205911"/>
              <a:ext cx="3657232" cy="4238744"/>
              <a:chOff x="-1702965" y="1425456"/>
              <a:chExt cx="3657232" cy="423874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-1702965" y="1425456"/>
                <a:ext cx="3654093" cy="4238744"/>
                <a:chOff x="-1702965" y="1425456"/>
                <a:chExt cx="3654093" cy="423874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flipH="1" flipV="1">
                  <a:off x="190500" y="4876800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184150" y="4502150"/>
                  <a:ext cx="584200" cy="381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H="1" flipV="1">
                  <a:off x="-425450" y="4533900"/>
                  <a:ext cx="622300" cy="355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 flipV="1">
                  <a:off x="742950" y="3721100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736600" y="3346450"/>
                  <a:ext cx="584200" cy="381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H="1" flipV="1">
                  <a:off x="127000" y="3378200"/>
                  <a:ext cx="622300" cy="355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 flipV="1">
                  <a:off x="-457200" y="3740150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-463550" y="3365500"/>
                  <a:ext cx="584200" cy="381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-1073150" y="3397250"/>
                  <a:ext cx="622300" cy="355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H="1" flipV="1">
                  <a:off x="-1092200" y="2612390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 flipV="1">
                  <a:off x="126047" y="2590800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86995" y="2590800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H="1" flipV="1">
                  <a:off x="1313937" y="2571750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-845063" y="41148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1</a:t>
                  </a:r>
                  <a:endParaRPr lang="en-GB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466664" y="407035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1</a:t>
                  </a:r>
                  <a:endParaRPr lang="en-GB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-1448572" y="282142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1</a:t>
                  </a:r>
                  <a:endParaRPr lang="en-GB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-241300" y="282142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2</a:t>
                  </a:r>
                  <a:endParaRPr lang="en-GB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1125311" y="282142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1</a:t>
                  </a:r>
                  <a:endParaRPr lang="en-GB" dirty="0"/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-1085850" y="2278003"/>
                  <a:ext cx="584200" cy="381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 flipV="1">
                  <a:off x="-1695450" y="2309753"/>
                  <a:ext cx="622300" cy="355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133863" y="2214503"/>
                  <a:ext cx="584200" cy="381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 flipV="1">
                  <a:off x="-475737" y="2246253"/>
                  <a:ext cx="622300" cy="355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1366928" y="2212856"/>
                  <a:ext cx="584200" cy="381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 flipV="1">
                  <a:off x="757328" y="2244606"/>
                  <a:ext cx="622300" cy="355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H="1" flipV="1">
                  <a:off x="-1702965" y="1519059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-507743" y="1457206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H="1" flipV="1">
                  <a:off x="-413076" y="1468259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H="1" flipV="1">
                  <a:off x="-585076" y="1491580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 flipV="1">
                  <a:off x="700128" y="1434493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H="1" flipV="1">
                  <a:off x="794795" y="1445546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H="1" flipV="1">
                  <a:off x="622795" y="1468867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H="1" flipV="1">
                  <a:off x="1932302" y="1425456"/>
                  <a:ext cx="12700" cy="787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/>
              <p:cNvSpPr txBox="1"/>
              <p:nvPr/>
            </p:nvSpPr>
            <p:spPr>
              <a:xfrm>
                <a:off x="-1700277" y="168908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1</a:t>
                </a:r>
                <a:endParaRPr lang="en-GB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-862077" y="16662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3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14983" y="16662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3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652581" y="165458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1</a:t>
                </a:r>
                <a:endParaRPr lang="en-GB" dirty="0"/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9994224" y="4134913"/>
              <a:ext cx="110050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0367295" y="367719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solidFill>
                    <a:srgbClr val="FF0000"/>
                  </a:solidFill>
                  <a:latin typeface="Helvetica Condensed"/>
                </a:rPr>
                <a:t>J</a:t>
              </a:r>
              <a:endParaRPr lang="en-GB" sz="2800" dirty="0">
                <a:solidFill>
                  <a:srgbClr val="FF0000"/>
                </a:solidFill>
                <a:latin typeface="Helvetica Condensed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462097" y="5275363"/>
              <a:ext cx="532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err="1" smtClean="0">
                  <a:latin typeface="Symbol" panose="05050102010706020507" pitchFamily="18" charset="2"/>
                </a:rPr>
                <a:t>n</a:t>
              </a:r>
              <a:r>
                <a:rPr lang="en-GB" sz="2800" baseline="-25000" dirty="0" err="1" smtClean="0">
                  <a:latin typeface="Helvetica Condensed"/>
                </a:rPr>
                <a:t>A</a:t>
              </a:r>
              <a:endParaRPr lang="en-GB" sz="2800" baseline="-25000" dirty="0">
                <a:latin typeface="Helvetic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903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5645</TotalTime>
  <Words>788</Words>
  <Application>Microsoft Office PowerPoint</Application>
  <PresentationFormat>Widescreen</PresentationFormat>
  <Paragraphs>486</Paragraphs>
  <Slides>65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Calibri Light</vt:lpstr>
      <vt:lpstr>Helvetica</vt:lpstr>
      <vt:lpstr>Helvetica Condensed</vt:lpstr>
      <vt:lpstr>Symbol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Nottingham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Potapov Alexey</dc:creator>
  <cp:lastModifiedBy>Potapov Alexey</cp:lastModifiedBy>
  <cp:revision>410</cp:revision>
  <dcterms:created xsi:type="dcterms:W3CDTF">2017-06-21T12:11:18Z</dcterms:created>
  <dcterms:modified xsi:type="dcterms:W3CDTF">2017-08-11T12:34:59Z</dcterms:modified>
</cp:coreProperties>
</file>